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handoutMasterIdLst>
    <p:handoutMasterId r:id="rId53"/>
  </p:handoutMasterIdLst>
  <p:sldIdLst>
    <p:sldId id="394" r:id="rId2"/>
    <p:sldId id="391" r:id="rId3"/>
    <p:sldId id="352" r:id="rId4"/>
    <p:sldId id="397" r:id="rId5"/>
    <p:sldId id="405" r:id="rId6"/>
    <p:sldId id="423" r:id="rId7"/>
    <p:sldId id="422" r:id="rId8"/>
    <p:sldId id="424" r:id="rId9"/>
    <p:sldId id="384" r:id="rId10"/>
    <p:sldId id="425" r:id="rId11"/>
    <p:sldId id="381" r:id="rId12"/>
    <p:sldId id="382" r:id="rId13"/>
    <p:sldId id="363" r:id="rId14"/>
    <p:sldId id="410" r:id="rId15"/>
    <p:sldId id="395" r:id="rId16"/>
    <p:sldId id="370" r:id="rId17"/>
    <p:sldId id="406" r:id="rId18"/>
    <p:sldId id="376" r:id="rId19"/>
    <p:sldId id="396" r:id="rId20"/>
    <p:sldId id="386" r:id="rId21"/>
    <p:sldId id="371" r:id="rId22"/>
    <p:sldId id="383" r:id="rId23"/>
    <p:sldId id="418" r:id="rId24"/>
    <p:sldId id="419" r:id="rId25"/>
    <p:sldId id="366" r:id="rId26"/>
    <p:sldId id="373" r:id="rId27"/>
    <p:sldId id="412" r:id="rId28"/>
    <p:sldId id="367" r:id="rId29"/>
    <p:sldId id="415" r:id="rId30"/>
    <p:sldId id="368" r:id="rId31"/>
    <p:sldId id="369" r:id="rId32"/>
    <p:sldId id="400" r:id="rId33"/>
    <p:sldId id="374" r:id="rId34"/>
    <p:sldId id="387" r:id="rId35"/>
    <p:sldId id="411" r:id="rId36"/>
    <p:sldId id="377" r:id="rId37"/>
    <p:sldId id="416" r:id="rId38"/>
    <p:sldId id="402" r:id="rId39"/>
    <p:sldId id="389" r:id="rId40"/>
    <p:sldId id="380" r:id="rId41"/>
    <p:sldId id="379" r:id="rId42"/>
    <p:sldId id="420" r:id="rId43"/>
    <p:sldId id="375" r:id="rId44"/>
    <p:sldId id="413" r:id="rId45"/>
    <p:sldId id="362" r:id="rId46"/>
    <p:sldId id="403" r:id="rId47"/>
    <p:sldId id="417" r:id="rId48"/>
    <p:sldId id="409" r:id="rId49"/>
    <p:sldId id="414" r:id="rId50"/>
    <p:sldId id="313"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beth Charnock" initials="EC" lastIdx="5" clrIdx="0">
    <p:extLst>
      <p:ext uri="{19B8F6BF-5375-455C-9EA6-DF929625EA0E}">
        <p15:presenceInfo xmlns:p15="http://schemas.microsoft.com/office/powerpoint/2012/main" userId="2aeeddf9fdc7c45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7B7"/>
    <a:srgbClr val="F31A1A"/>
    <a:srgbClr val="FFD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AEA15D-EC16-469D-AD3C-33656092A741}" v="57" dt="2023-06-02T08:24:19.2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03" autoAdjust="0"/>
    <p:restoredTop sz="91644"/>
  </p:normalViewPr>
  <p:slideViewPr>
    <p:cSldViewPr snapToGrid="0" snapToObjects="1">
      <p:cViewPr varScale="1">
        <p:scale>
          <a:sx n="123" d="100"/>
          <a:sy n="123" d="100"/>
        </p:scale>
        <p:origin x="130" y="182"/>
      </p:cViewPr>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51" d="100"/>
          <a:sy n="51" d="100"/>
        </p:scale>
        <p:origin x="2692"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enope User" userId="a714a5eb-9f8c-4049-a647-213fecede47e" providerId="ADAL" clId="{A8AEA15D-EC16-469D-AD3C-33656092A741}"/>
    <pc:docChg chg="undo custSel modSld">
      <pc:chgData name="Chenope User" userId="a714a5eb-9f8c-4049-a647-213fecede47e" providerId="ADAL" clId="{A8AEA15D-EC16-469D-AD3C-33656092A741}" dt="2023-06-02T08:22:19.146" v="119" actId="2711"/>
      <pc:docMkLst>
        <pc:docMk/>
      </pc:docMkLst>
      <pc:sldChg chg="addSp delSp modSp mod">
        <pc:chgData name="Chenope User" userId="a714a5eb-9f8c-4049-a647-213fecede47e" providerId="ADAL" clId="{A8AEA15D-EC16-469D-AD3C-33656092A741}" dt="2023-06-02T08:22:19.146" v="119" actId="2711"/>
        <pc:sldMkLst>
          <pc:docMk/>
          <pc:sldMk cId="607663842" sldId="313"/>
        </pc:sldMkLst>
        <pc:spChg chg="del">
          <ac:chgData name="Chenope User" userId="a714a5eb-9f8c-4049-a647-213fecede47e" providerId="ADAL" clId="{A8AEA15D-EC16-469D-AD3C-33656092A741}" dt="2023-06-02T08:21:56.236" v="111" actId="478"/>
          <ac:spMkLst>
            <pc:docMk/>
            <pc:sldMk cId="607663842" sldId="313"/>
            <ac:spMk id="3" creationId="{A0FD4BC0-C219-F91B-6145-3C1AB994C399}"/>
          </ac:spMkLst>
        </pc:spChg>
        <pc:spChg chg="mod">
          <ac:chgData name="Chenope User" userId="a714a5eb-9f8c-4049-a647-213fecede47e" providerId="ADAL" clId="{A8AEA15D-EC16-469D-AD3C-33656092A741}" dt="2023-06-02T08:21:43.004" v="107" actId="164"/>
          <ac:spMkLst>
            <pc:docMk/>
            <pc:sldMk cId="607663842" sldId="313"/>
            <ac:spMk id="4" creationId="{8EDF1694-732C-53C9-9B56-C64F5F8F8B07}"/>
          </ac:spMkLst>
        </pc:spChg>
        <pc:spChg chg="mod">
          <ac:chgData name="Chenope User" userId="a714a5eb-9f8c-4049-a647-213fecede47e" providerId="ADAL" clId="{A8AEA15D-EC16-469D-AD3C-33656092A741}" dt="2023-06-02T08:21:49.386" v="109" actId="164"/>
          <ac:spMkLst>
            <pc:docMk/>
            <pc:sldMk cId="607663842" sldId="313"/>
            <ac:spMk id="8" creationId="{32C2FCCF-9728-DB48-AEDE-B870E3E094C4}"/>
          </ac:spMkLst>
        </pc:spChg>
        <pc:spChg chg="add mod">
          <ac:chgData name="Chenope User" userId="a714a5eb-9f8c-4049-a647-213fecede47e" providerId="ADAL" clId="{A8AEA15D-EC16-469D-AD3C-33656092A741}" dt="2023-06-02T08:22:19.146" v="119" actId="2711"/>
          <ac:spMkLst>
            <pc:docMk/>
            <pc:sldMk cId="607663842" sldId="313"/>
            <ac:spMk id="11" creationId="{2452D5ED-478E-4705-71CE-6005F99CC550}"/>
          </ac:spMkLst>
        </pc:spChg>
        <pc:grpChg chg="add mod">
          <ac:chgData name="Chenope User" userId="a714a5eb-9f8c-4049-a647-213fecede47e" providerId="ADAL" clId="{A8AEA15D-EC16-469D-AD3C-33656092A741}" dt="2023-06-02T08:21:47.028" v="108" actId="12788"/>
          <ac:grpSpMkLst>
            <pc:docMk/>
            <pc:sldMk cId="607663842" sldId="313"/>
            <ac:grpSpMk id="9" creationId="{99E060EE-54EA-182F-BE10-676CD10AAF19}"/>
          </ac:grpSpMkLst>
        </pc:grpChg>
        <pc:grpChg chg="add mod">
          <ac:chgData name="Chenope User" userId="a714a5eb-9f8c-4049-a647-213fecede47e" providerId="ADAL" clId="{A8AEA15D-EC16-469D-AD3C-33656092A741}" dt="2023-06-02T08:21:52.052" v="110" actId="12788"/>
          <ac:grpSpMkLst>
            <pc:docMk/>
            <pc:sldMk cId="607663842" sldId="313"/>
            <ac:grpSpMk id="10" creationId="{C19FD171-6675-AA73-107C-00B86E14F617}"/>
          </ac:grpSpMkLst>
        </pc:grpChg>
        <pc:picChg chg="mod">
          <ac:chgData name="Chenope User" userId="a714a5eb-9f8c-4049-a647-213fecede47e" providerId="ADAL" clId="{A8AEA15D-EC16-469D-AD3C-33656092A741}" dt="2023-06-02T08:21:43.004" v="107" actId="164"/>
          <ac:picMkLst>
            <pc:docMk/>
            <pc:sldMk cId="607663842" sldId="313"/>
            <ac:picMk id="6" creationId="{68F8DE10-A354-D53D-AE94-C04B6AB6774F}"/>
          </ac:picMkLst>
        </pc:picChg>
        <pc:picChg chg="mod">
          <ac:chgData name="Chenope User" userId="a714a5eb-9f8c-4049-a647-213fecede47e" providerId="ADAL" clId="{A8AEA15D-EC16-469D-AD3C-33656092A741}" dt="2023-06-02T08:21:49.386" v="109" actId="164"/>
          <ac:picMkLst>
            <pc:docMk/>
            <pc:sldMk cId="607663842" sldId="313"/>
            <ac:picMk id="7" creationId="{53C489FB-82D1-134A-85EE-B7F4DC83FFBB}"/>
          </ac:picMkLst>
        </pc:picChg>
      </pc:sldChg>
      <pc:sldChg chg="addSp delSp modSp mod">
        <pc:chgData name="Chenope User" userId="a714a5eb-9f8c-4049-a647-213fecede47e" providerId="ADAL" clId="{A8AEA15D-EC16-469D-AD3C-33656092A741}" dt="2023-06-02T08:15:47.646" v="9" actId="12788"/>
        <pc:sldMkLst>
          <pc:docMk/>
          <pc:sldMk cId="1133395520" sldId="352"/>
        </pc:sldMkLst>
        <pc:spChg chg="add mod">
          <ac:chgData name="Chenope User" userId="a714a5eb-9f8c-4049-a647-213fecede47e" providerId="ADAL" clId="{A8AEA15D-EC16-469D-AD3C-33656092A741}" dt="2023-06-02T08:15:47.646" v="9" actId="12788"/>
          <ac:spMkLst>
            <pc:docMk/>
            <pc:sldMk cId="1133395520" sldId="352"/>
            <ac:spMk id="2" creationId="{32E28527-035A-D6CE-C50D-BD3A862F37BE}"/>
          </ac:spMkLst>
        </pc:spChg>
        <pc:spChg chg="del">
          <ac:chgData name="Chenope User" userId="a714a5eb-9f8c-4049-a647-213fecede47e" providerId="ADAL" clId="{A8AEA15D-EC16-469D-AD3C-33656092A741}" dt="2023-06-02T08:15:41.373" v="7" actId="478"/>
          <ac:spMkLst>
            <pc:docMk/>
            <pc:sldMk cId="1133395520" sldId="352"/>
            <ac:spMk id="7" creationId="{44AE52CA-311C-DFD2-80DE-EF6718AED8F5}"/>
          </ac:spMkLst>
        </pc:spChg>
      </pc:sldChg>
      <pc:sldChg chg="addSp delSp modSp mod">
        <pc:chgData name="Chenope User" userId="a714a5eb-9f8c-4049-a647-213fecede47e" providerId="ADAL" clId="{A8AEA15D-EC16-469D-AD3C-33656092A741}" dt="2023-06-02T08:21:10.414" v="100"/>
        <pc:sldMkLst>
          <pc:docMk/>
          <pc:sldMk cId="1854757094" sldId="362"/>
        </pc:sldMkLst>
        <pc:spChg chg="del">
          <ac:chgData name="Chenope User" userId="a714a5eb-9f8c-4049-a647-213fecede47e" providerId="ADAL" clId="{A8AEA15D-EC16-469D-AD3C-33656092A741}" dt="2023-06-02T08:21:09.404" v="99" actId="478"/>
          <ac:spMkLst>
            <pc:docMk/>
            <pc:sldMk cId="1854757094" sldId="362"/>
            <ac:spMk id="4" creationId="{D24DC4EB-BF00-626F-FCB3-9BF0EF8BEE76}"/>
          </ac:spMkLst>
        </pc:spChg>
        <pc:spChg chg="add mod">
          <ac:chgData name="Chenope User" userId="a714a5eb-9f8c-4049-a647-213fecede47e" providerId="ADAL" clId="{A8AEA15D-EC16-469D-AD3C-33656092A741}" dt="2023-06-02T08:21:10.414" v="100"/>
          <ac:spMkLst>
            <pc:docMk/>
            <pc:sldMk cId="1854757094" sldId="362"/>
            <ac:spMk id="6" creationId="{BFB2DD73-2AC4-E333-31AE-CFEA5BC4449D}"/>
          </ac:spMkLst>
        </pc:spChg>
      </pc:sldChg>
      <pc:sldChg chg="addSp delSp modSp mod">
        <pc:chgData name="Chenope User" userId="a714a5eb-9f8c-4049-a647-213fecede47e" providerId="ADAL" clId="{A8AEA15D-EC16-469D-AD3C-33656092A741}" dt="2023-06-02T08:18:34.410" v="35"/>
        <pc:sldMkLst>
          <pc:docMk/>
          <pc:sldMk cId="3466206856" sldId="363"/>
        </pc:sldMkLst>
        <pc:spChg chg="del">
          <ac:chgData name="Chenope User" userId="a714a5eb-9f8c-4049-a647-213fecede47e" providerId="ADAL" clId="{A8AEA15D-EC16-469D-AD3C-33656092A741}" dt="2023-06-02T08:18:33.983" v="34" actId="478"/>
          <ac:spMkLst>
            <pc:docMk/>
            <pc:sldMk cId="3466206856" sldId="363"/>
            <ac:spMk id="4" creationId="{D24DC4EB-BF00-626F-FCB3-9BF0EF8BEE76}"/>
          </ac:spMkLst>
        </pc:spChg>
        <pc:spChg chg="add mod">
          <ac:chgData name="Chenope User" userId="a714a5eb-9f8c-4049-a647-213fecede47e" providerId="ADAL" clId="{A8AEA15D-EC16-469D-AD3C-33656092A741}" dt="2023-06-02T08:18:34.410" v="35"/>
          <ac:spMkLst>
            <pc:docMk/>
            <pc:sldMk cId="3466206856" sldId="363"/>
            <ac:spMk id="8" creationId="{2ABA7120-C624-4F85-88DC-FA86BAFB8149}"/>
          </ac:spMkLst>
        </pc:spChg>
      </pc:sldChg>
      <pc:sldChg chg="addSp delSp modSp mod">
        <pc:chgData name="Chenope User" userId="a714a5eb-9f8c-4049-a647-213fecede47e" providerId="ADAL" clId="{A8AEA15D-EC16-469D-AD3C-33656092A741}" dt="2023-06-02T08:19:29.710" v="60"/>
        <pc:sldMkLst>
          <pc:docMk/>
          <pc:sldMk cId="504472683" sldId="366"/>
        </pc:sldMkLst>
        <pc:spChg chg="del">
          <ac:chgData name="Chenope User" userId="a714a5eb-9f8c-4049-a647-213fecede47e" providerId="ADAL" clId="{A8AEA15D-EC16-469D-AD3C-33656092A741}" dt="2023-06-02T08:19:28.748" v="59" actId="478"/>
          <ac:spMkLst>
            <pc:docMk/>
            <pc:sldMk cId="504472683" sldId="366"/>
            <ac:spMk id="4" creationId="{556025A0-C4FA-5B8C-21FE-C9A8ADFD5C49}"/>
          </ac:spMkLst>
        </pc:spChg>
        <pc:spChg chg="add mod">
          <ac:chgData name="Chenope User" userId="a714a5eb-9f8c-4049-a647-213fecede47e" providerId="ADAL" clId="{A8AEA15D-EC16-469D-AD3C-33656092A741}" dt="2023-06-02T08:19:29.710" v="60"/>
          <ac:spMkLst>
            <pc:docMk/>
            <pc:sldMk cId="504472683" sldId="366"/>
            <ac:spMk id="8" creationId="{707B80BD-F998-0FCD-8922-04AFDE79C3D4}"/>
          </ac:spMkLst>
        </pc:spChg>
      </pc:sldChg>
      <pc:sldChg chg="addSp delSp modSp mod">
        <pc:chgData name="Chenope User" userId="a714a5eb-9f8c-4049-a647-213fecede47e" providerId="ADAL" clId="{A8AEA15D-EC16-469D-AD3C-33656092A741}" dt="2023-06-02T08:19:46.432" v="66"/>
        <pc:sldMkLst>
          <pc:docMk/>
          <pc:sldMk cId="1052195624" sldId="367"/>
        </pc:sldMkLst>
        <pc:spChg chg="del">
          <ac:chgData name="Chenope User" userId="a714a5eb-9f8c-4049-a647-213fecede47e" providerId="ADAL" clId="{A8AEA15D-EC16-469D-AD3C-33656092A741}" dt="2023-06-02T08:19:45.189" v="65" actId="478"/>
          <ac:spMkLst>
            <pc:docMk/>
            <pc:sldMk cId="1052195624" sldId="367"/>
            <ac:spMk id="4" creationId="{D24DC4EB-BF00-626F-FCB3-9BF0EF8BEE76}"/>
          </ac:spMkLst>
        </pc:spChg>
        <pc:spChg chg="add mod">
          <ac:chgData name="Chenope User" userId="a714a5eb-9f8c-4049-a647-213fecede47e" providerId="ADAL" clId="{A8AEA15D-EC16-469D-AD3C-33656092A741}" dt="2023-06-02T08:19:46.432" v="66"/>
          <ac:spMkLst>
            <pc:docMk/>
            <pc:sldMk cId="1052195624" sldId="367"/>
            <ac:spMk id="6" creationId="{B28E27DA-3434-6947-1385-BEA2E207BE0B}"/>
          </ac:spMkLst>
        </pc:spChg>
      </pc:sldChg>
      <pc:sldChg chg="addSp delSp modSp mod">
        <pc:chgData name="Chenope User" userId="a714a5eb-9f8c-4049-a647-213fecede47e" providerId="ADAL" clId="{A8AEA15D-EC16-469D-AD3C-33656092A741}" dt="2023-06-02T08:19:57.281" v="70"/>
        <pc:sldMkLst>
          <pc:docMk/>
          <pc:sldMk cId="1693375480" sldId="368"/>
        </pc:sldMkLst>
        <pc:spChg chg="del">
          <ac:chgData name="Chenope User" userId="a714a5eb-9f8c-4049-a647-213fecede47e" providerId="ADAL" clId="{A8AEA15D-EC16-469D-AD3C-33656092A741}" dt="2023-06-02T08:19:56.405" v="69" actId="478"/>
          <ac:spMkLst>
            <pc:docMk/>
            <pc:sldMk cId="1693375480" sldId="368"/>
            <ac:spMk id="4" creationId="{556025A0-C4FA-5B8C-21FE-C9A8ADFD5C49}"/>
          </ac:spMkLst>
        </pc:spChg>
        <pc:spChg chg="add mod">
          <ac:chgData name="Chenope User" userId="a714a5eb-9f8c-4049-a647-213fecede47e" providerId="ADAL" clId="{A8AEA15D-EC16-469D-AD3C-33656092A741}" dt="2023-06-02T08:19:57.281" v="70"/>
          <ac:spMkLst>
            <pc:docMk/>
            <pc:sldMk cId="1693375480" sldId="368"/>
            <ac:spMk id="6" creationId="{9A3CA1D8-7E31-967C-8512-339FBB3BBB50}"/>
          </ac:spMkLst>
        </pc:spChg>
      </pc:sldChg>
      <pc:sldChg chg="addSp delSp modSp mod">
        <pc:chgData name="Chenope User" userId="a714a5eb-9f8c-4049-a647-213fecede47e" providerId="ADAL" clId="{A8AEA15D-EC16-469D-AD3C-33656092A741}" dt="2023-06-02T08:20:02.192" v="72"/>
        <pc:sldMkLst>
          <pc:docMk/>
          <pc:sldMk cId="3968608227" sldId="369"/>
        </pc:sldMkLst>
        <pc:spChg chg="del">
          <ac:chgData name="Chenope User" userId="a714a5eb-9f8c-4049-a647-213fecede47e" providerId="ADAL" clId="{A8AEA15D-EC16-469D-AD3C-33656092A741}" dt="2023-06-02T08:20:01.278" v="71" actId="478"/>
          <ac:spMkLst>
            <pc:docMk/>
            <pc:sldMk cId="3968608227" sldId="369"/>
            <ac:spMk id="4" creationId="{556025A0-C4FA-5B8C-21FE-C9A8ADFD5C49}"/>
          </ac:spMkLst>
        </pc:spChg>
        <pc:spChg chg="add mod">
          <ac:chgData name="Chenope User" userId="a714a5eb-9f8c-4049-a647-213fecede47e" providerId="ADAL" clId="{A8AEA15D-EC16-469D-AD3C-33656092A741}" dt="2023-06-02T08:20:02.192" v="72"/>
          <ac:spMkLst>
            <pc:docMk/>
            <pc:sldMk cId="3968608227" sldId="369"/>
            <ac:spMk id="6" creationId="{71261F7A-A4A1-7D53-3C87-6DBE315995AB}"/>
          </ac:spMkLst>
        </pc:spChg>
      </pc:sldChg>
      <pc:sldChg chg="addSp delSp modSp mod">
        <pc:chgData name="Chenope User" userId="a714a5eb-9f8c-4049-a647-213fecede47e" providerId="ADAL" clId="{A8AEA15D-EC16-469D-AD3C-33656092A741}" dt="2023-06-02T08:18:49.569" v="42"/>
        <pc:sldMkLst>
          <pc:docMk/>
          <pc:sldMk cId="3103769944" sldId="370"/>
        </pc:sldMkLst>
        <pc:spChg chg="del">
          <ac:chgData name="Chenope User" userId="a714a5eb-9f8c-4049-a647-213fecede47e" providerId="ADAL" clId="{A8AEA15D-EC16-469D-AD3C-33656092A741}" dt="2023-06-02T08:18:49.301" v="41" actId="478"/>
          <ac:spMkLst>
            <pc:docMk/>
            <pc:sldMk cId="3103769944" sldId="370"/>
            <ac:spMk id="4" creationId="{D24DC4EB-BF00-626F-FCB3-9BF0EF8BEE76}"/>
          </ac:spMkLst>
        </pc:spChg>
        <pc:spChg chg="add mod">
          <ac:chgData name="Chenope User" userId="a714a5eb-9f8c-4049-a647-213fecede47e" providerId="ADAL" clId="{A8AEA15D-EC16-469D-AD3C-33656092A741}" dt="2023-06-02T08:18:49.569" v="42"/>
          <ac:spMkLst>
            <pc:docMk/>
            <pc:sldMk cId="3103769944" sldId="370"/>
            <ac:spMk id="6" creationId="{AAEFEF7F-426F-39E5-72C0-FA3D0C0A7B07}"/>
          </ac:spMkLst>
        </pc:spChg>
      </pc:sldChg>
      <pc:sldChg chg="addSp delSp modSp mod">
        <pc:chgData name="Chenope User" userId="a714a5eb-9f8c-4049-a647-213fecede47e" providerId="ADAL" clId="{A8AEA15D-EC16-469D-AD3C-33656092A741}" dt="2023-06-02T08:19:11.960" v="52"/>
        <pc:sldMkLst>
          <pc:docMk/>
          <pc:sldMk cId="1812390999" sldId="371"/>
        </pc:sldMkLst>
        <pc:spChg chg="del">
          <ac:chgData name="Chenope User" userId="a714a5eb-9f8c-4049-a647-213fecede47e" providerId="ADAL" clId="{A8AEA15D-EC16-469D-AD3C-33656092A741}" dt="2023-06-02T08:19:10.954" v="51" actId="478"/>
          <ac:spMkLst>
            <pc:docMk/>
            <pc:sldMk cId="1812390999" sldId="371"/>
            <ac:spMk id="4" creationId="{556025A0-C4FA-5B8C-21FE-C9A8ADFD5C49}"/>
          </ac:spMkLst>
        </pc:spChg>
        <pc:spChg chg="add mod">
          <ac:chgData name="Chenope User" userId="a714a5eb-9f8c-4049-a647-213fecede47e" providerId="ADAL" clId="{A8AEA15D-EC16-469D-AD3C-33656092A741}" dt="2023-06-02T08:19:11.960" v="52"/>
          <ac:spMkLst>
            <pc:docMk/>
            <pc:sldMk cId="1812390999" sldId="371"/>
            <ac:spMk id="6" creationId="{343A58D1-B7EB-6189-5DEF-369950AA01F4}"/>
          </ac:spMkLst>
        </pc:spChg>
      </pc:sldChg>
      <pc:sldChg chg="addSp delSp modSp mod">
        <pc:chgData name="Chenope User" userId="a714a5eb-9f8c-4049-a647-213fecede47e" providerId="ADAL" clId="{A8AEA15D-EC16-469D-AD3C-33656092A741}" dt="2023-06-02T08:19:34.736" v="62"/>
        <pc:sldMkLst>
          <pc:docMk/>
          <pc:sldMk cId="243028591" sldId="373"/>
        </pc:sldMkLst>
        <pc:spChg chg="del">
          <ac:chgData name="Chenope User" userId="a714a5eb-9f8c-4049-a647-213fecede47e" providerId="ADAL" clId="{A8AEA15D-EC16-469D-AD3C-33656092A741}" dt="2023-06-02T08:19:33.971" v="61" actId="478"/>
          <ac:spMkLst>
            <pc:docMk/>
            <pc:sldMk cId="243028591" sldId="373"/>
            <ac:spMk id="4" creationId="{4318072E-5966-3E86-812C-69DE7112FB4E}"/>
          </ac:spMkLst>
        </pc:spChg>
        <pc:spChg chg="add mod">
          <ac:chgData name="Chenope User" userId="a714a5eb-9f8c-4049-a647-213fecede47e" providerId="ADAL" clId="{A8AEA15D-EC16-469D-AD3C-33656092A741}" dt="2023-06-02T08:19:34.736" v="62"/>
          <ac:spMkLst>
            <pc:docMk/>
            <pc:sldMk cId="243028591" sldId="373"/>
            <ac:spMk id="6" creationId="{D4E441E5-A475-2987-E44E-1F2E11B2AD94}"/>
          </ac:spMkLst>
        </pc:spChg>
      </pc:sldChg>
      <pc:sldChg chg="addSp delSp modSp mod">
        <pc:chgData name="Chenope User" userId="a714a5eb-9f8c-4049-a647-213fecede47e" providerId="ADAL" clId="{A8AEA15D-EC16-469D-AD3C-33656092A741}" dt="2023-06-02T08:20:11.026" v="76"/>
        <pc:sldMkLst>
          <pc:docMk/>
          <pc:sldMk cId="2073762063" sldId="374"/>
        </pc:sldMkLst>
        <pc:spChg chg="del">
          <ac:chgData name="Chenope User" userId="a714a5eb-9f8c-4049-a647-213fecede47e" providerId="ADAL" clId="{A8AEA15D-EC16-469D-AD3C-33656092A741}" dt="2023-06-02T08:20:10.171" v="75" actId="478"/>
          <ac:spMkLst>
            <pc:docMk/>
            <pc:sldMk cId="2073762063" sldId="374"/>
            <ac:spMk id="4" creationId="{C4D662FA-DF47-D7FD-6E76-D2908E84F57D}"/>
          </ac:spMkLst>
        </pc:spChg>
        <pc:spChg chg="add mod">
          <ac:chgData name="Chenope User" userId="a714a5eb-9f8c-4049-a647-213fecede47e" providerId="ADAL" clId="{A8AEA15D-EC16-469D-AD3C-33656092A741}" dt="2023-06-02T08:20:11.026" v="76"/>
          <ac:spMkLst>
            <pc:docMk/>
            <pc:sldMk cId="2073762063" sldId="374"/>
            <ac:spMk id="6" creationId="{EDFB695F-21D8-F8F6-41DE-F481EB0990D0}"/>
          </ac:spMkLst>
        </pc:spChg>
      </pc:sldChg>
      <pc:sldChg chg="addSp delSp modSp mod">
        <pc:chgData name="Chenope User" userId="a714a5eb-9f8c-4049-a647-213fecede47e" providerId="ADAL" clId="{A8AEA15D-EC16-469D-AD3C-33656092A741}" dt="2023-06-02T08:21:01.674" v="96"/>
        <pc:sldMkLst>
          <pc:docMk/>
          <pc:sldMk cId="1382783652" sldId="375"/>
        </pc:sldMkLst>
        <pc:spChg chg="del">
          <ac:chgData name="Chenope User" userId="a714a5eb-9f8c-4049-a647-213fecede47e" providerId="ADAL" clId="{A8AEA15D-EC16-469D-AD3C-33656092A741}" dt="2023-06-02T08:21:00.860" v="95" actId="478"/>
          <ac:spMkLst>
            <pc:docMk/>
            <pc:sldMk cId="1382783652" sldId="375"/>
            <ac:spMk id="4" creationId="{7261359F-4CF0-80D1-4E5E-E7063D3293EE}"/>
          </ac:spMkLst>
        </pc:spChg>
        <pc:spChg chg="add mod">
          <ac:chgData name="Chenope User" userId="a714a5eb-9f8c-4049-a647-213fecede47e" providerId="ADAL" clId="{A8AEA15D-EC16-469D-AD3C-33656092A741}" dt="2023-06-02T08:21:01.674" v="96"/>
          <ac:spMkLst>
            <pc:docMk/>
            <pc:sldMk cId="1382783652" sldId="375"/>
            <ac:spMk id="6" creationId="{EE7D5E5A-73AC-2856-F855-1215E1E28707}"/>
          </ac:spMkLst>
        </pc:spChg>
      </pc:sldChg>
      <pc:sldChg chg="addSp delSp modSp mod">
        <pc:chgData name="Chenope User" userId="a714a5eb-9f8c-4049-a647-213fecede47e" providerId="ADAL" clId="{A8AEA15D-EC16-469D-AD3C-33656092A741}" dt="2023-06-02T08:18:58.279" v="46"/>
        <pc:sldMkLst>
          <pc:docMk/>
          <pc:sldMk cId="3598495378" sldId="376"/>
        </pc:sldMkLst>
        <pc:spChg chg="del">
          <ac:chgData name="Chenope User" userId="a714a5eb-9f8c-4049-a647-213fecede47e" providerId="ADAL" clId="{A8AEA15D-EC16-469D-AD3C-33656092A741}" dt="2023-06-02T08:18:58.029" v="45" actId="478"/>
          <ac:spMkLst>
            <pc:docMk/>
            <pc:sldMk cId="3598495378" sldId="376"/>
            <ac:spMk id="4" creationId="{8F4521AC-F768-B2E8-5077-26403CCA95EC}"/>
          </ac:spMkLst>
        </pc:spChg>
        <pc:spChg chg="add mod">
          <ac:chgData name="Chenope User" userId="a714a5eb-9f8c-4049-a647-213fecede47e" providerId="ADAL" clId="{A8AEA15D-EC16-469D-AD3C-33656092A741}" dt="2023-06-02T08:18:58.279" v="46"/>
          <ac:spMkLst>
            <pc:docMk/>
            <pc:sldMk cId="3598495378" sldId="376"/>
            <ac:spMk id="6" creationId="{5D5D524D-FB17-E924-7A89-3F5ABE30FF74}"/>
          </ac:spMkLst>
        </pc:spChg>
      </pc:sldChg>
      <pc:sldChg chg="addSp delSp modSp mod">
        <pc:chgData name="Chenope User" userId="a714a5eb-9f8c-4049-a647-213fecede47e" providerId="ADAL" clId="{A8AEA15D-EC16-469D-AD3C-33656092A741}" dt="2023-06-02T08:20:26.707" v="82"/>
        <pc:sldMkLst>
          <pc:docMk/>
          <pc:sldMk cId="1707808016" sldId="377"/>
        </pc:sldMkLst>
        <pc:spChg chg="del">
          <ac:chgData name="Chenope User" userId="a714a5eb-9f8c-4049-a647-213fecede47e" providerId="ADAL" clId="{A8AEA15D-EC16-469D-AD3C-33656092A741}" dt="2023-06-02T08:20:25.811" v="81" actId="478"/>
          <ac:spMkLst>
            <pc:docMk/>
            <pc:sldMk cId="1707808016" sldId="377"/>
            <ac:spMk id="4" creationId="{39F3F9DD-8CFA-CB08-CC9C-63C01F9390AF}"/>
          </ac:spMkLst>
        </pc:spChg>
        <pc:spChg chg="add mod">
          <ac:chgData name="Chenope User" userId="a714a5eb-9f8c-4049-a647-213fecede47e" providerId="ADAL" clId="{A8AEA15D-EC16-469D-AD3C-33656092A741}" dt="2023-06-02T08:20:26.707" v="82"/>
          <ac:spMkLst>
            <pc:docMk/>
            <pc:sldMk cId="1707808016" sldId="377"/>
            <ac:spMk id="12" creationId="{4D8D2967-500A-C350-E74A-EBBCCE2CE91F}"/>
          </ac:spMkLst>
        </pc:spChg>
      </pc:sldChg>
      <pc:sldChg chg="addSp delSp modSp mod">
        <pc:chgData name="Chenope User" userId="a714a5eb-9f8c-4049-a647-213fecede47e" providerId="ADAL" clId="{A8AEA15D-EC16-469D-AD3C-33656092A741}" dt="2023-06-02T08:20:51.676" v="92"/>
        <pc:sldMkLst>
          <pc:docMk/>
          <pc:sldMk cId="2255121916" sldId="379"/>
        </pc:sldMkLst>
        <pc:spChg chg="del">
          <ac:chgData name="Chenope User" userId="a714a5eb-9f8c-4049-a647-213fecede47e" providerId="ADAL" clId="{A8AEA15D-EC16-469D-AD3C-33656092A741}" dt="2023-06-02T08:20:49.769" v="91" actId="478"/>
          <ac:spMkLst>
            <pc:docMk/>
            <pc:sldMk cId="2255121916" sldId="379"/>
            <ac:spMk id="4" creationId="{7671E67D-F651-2B43-6CEC-E492862AD42A}"/>
          </ac:spMkLst>
        </pc:spChg>
        <pc:spChg chg="add mod">
          <ac:chgData name="Chenope User" userId="a714a5eb-9f8c-4049-a647-213fecede47e" providerId="ADAL" clId="{A8AEA15D-EC16-469D-AD3C-33656092A741}" dt="2023-06-02T08:20:51.676" v="92"/>
          <ac:spMkLst>
            <pc:docMk/>
            <pc:sldMk cId="2255121916" sldId="379"/>
            <ac:spMk id="8" creationId="{BC53E6F2-06A5-C3AF-9C93-5F26C91CF924}"/>
          </ac:spMkLst>
        </pc:spChg>
      </pc:sldChg>
      <pc:sldChg chg="addSp delSp modSp mod">
        <pc:chgData name="Chenope User" userId="a714a5eb-9f8c-4049-a647-213fecede47e" providerId="ADAL" clId="{A8AEA15D-EC16-469D-AD3C-33656092A741}" dt="2023-06-02T08:20:46.795" v="90"/>
        <pc:sldMkLst>
          <pc:docMk/>
          <pc:sldMk cId="1574559360" sldId="380"/>
        </pc:sldMkLst>
        <pc:spChg chg="del">
          <ac:chgData name="Chenope User" userId="a714a5eb-9f8c-4049-a647-213fecede47e" providerId="ADAL" clId="{A8AEA15D-EC16-469D-AD3C-33656092A741}" dt="2023-06-02T08:20:45.871" v="89" actId="478"/>
          <ac:spMkLst>
            <pc:docMk/>
            <pc:sldMk cId="1574559360" sldId="380"/>
            <ac:spMk id="4" creationId="{3D7C39C4-F40F-583C-2328-D56B9BEA4E7F}"/>
          </ac:spMkLst>
        </pc:spChg>
        <pc:spChg chg="add mod">
          <ac:chgData name="Chenope User" userId="a714a5eb-9f8c-4049-a647-213fecede47e" providerId="ADAL" clId="{A8AEA15D-EC16-469D-AD3C-33656092A741}" dt="2023-06-02T08:20:46.795" v="90"/>
          <ac:spMkLst>
            <pc:docMk/>
            <pc:sldMk cId="1574559360" sldId="380"/>
            <ac:spMk id="6" creationId="{F386EDE8-B36B-291E-2913-69B9D4014880}"/>
          </ac:spMkLst>
        </pc:spChg>
      </pc:sldChg>
      <pc:sldChg chg="addSp delSp modSp mod">
        <pc:chgData name="Chenope User" userId="a714a5eb-9f8c-4049-a647-213fecede47e" providerId="ADAL" clId="{A8AEA15D-EC16-469D-AD3C-33656092A741}" dt="2023-06-02T08:18:21.509" v="31"/>
        <pc:sldMkLst>
          <pc:docMk/>
          <pc:sldMk cId="581201896" sldId="381"/>
        </pc:sldMkLst>
        <pc:spChg chg="del">
          <ac:chgData name="Chenope User" userId="a714a5eb-9f8c-4049-a647-213fecede47e" providerId="ADAL" clId="{A8AEA15D-EC16-469D-AD3C-33656092A741}" dt="2023-06-02T08:18:21.207" v="30" actId="478"/>
          <ac:spMkLst>
            <pc:docMk/>
            <pc:sldMk cId="581201896" sldId="381"/>
            <ac:spMk id="4" creationId="{1741E096-5D8F-2D02-1139-EF51BB049755}"/>
          </ac:spMkLst>
        </pc:spChg>
        <pc:spChg chg="add mod">
          <ac:chgData name="Chenope User" userId="a714a5eb-9f8c-4049-a647-213fecede47e" providerId="ADAL" clId="{A8AEA15D-EC16-469D-AD3C-33656092A741}" dt="2023-06-02T08:18:21.509" v="31"/>
          <ac:spMkLst>
            <pc:docMk/>
            <pc:sldMk cId="581201896" sldId="381"/>
            <ac:spMk id="6" creationId="{EA8FA0FC-81A9-4458-54C3-9CBF0F780476}"/>
          </ac:spMkLst>
        </pc:spChg>
      </pc:sldChg>
      <pc:sldChg chg="addSp delSp modSp mod">
        <pc:chgData name="Chenope User" userId="a714a5eb-9f8c-4049-a647-213fecede47e" providerId="ADAL" clId="{A8AEA15D-EC16-469D-AD3C-33656092A741}" dt="2023-06-02T08:18:27.525" v="33"/>
        <pc:sldMkLst>
          <pc:docMk/>
          <pc:sldMk cId="536215047" sldId="382"/>
        </pc:sldMkLst>
        <pc:spChg chg="del">
          <ac:chgData name="Chenope User" userId="a714a5eb-9f8c-4049-a647-213fecede47e" providerId="ADAL" clId="{A8AEA15D-EC16-469D-AD3C-33656092A741}" dt="2023-06-02T08:18:27.234" v="32" actId="478"/>
          <ac:spMkLst>
            <pc:docMk/>
            <pc:sldMk cId="536215047" sldId="382"/>
            <ac:spMk id="4" creationId="{D24DC4EB-BF00-626F-FCB3-9BF0EF8BEE76}"/>
          </ac:spMkLst>
        </pc:spChg>
        <pc:spChg chg="add mod">
          <ac:chgData name="Chenope User" userId="a714a5eb-9f8c-4049-a647-213fecede47e" providerId="ADAL" clId="{A8AEA15D-EC16-469D-AD3C-33656092A741}" dt="2023-06-02T08:18:27.525" v="33"/>
          <ac:spMkLst>
            <pc:docMk/>
            <pc:sldMk cId="536215047" sldId="382"/>
            <ac:spMk id="7" creationId="{291AFB7B-8582-AC37-8E3F-EA1D9AD27CEA}"/>
          </ac:spMkLst>
        </pc:spChg>
      </pc:sldChg>
      <pc:sldChg chg="addSp delSp modSp mod">
        <pc:chgData name="Chenope User" userId="a714a5eb-9f8c-4049-a647-213fecede47e" providerId="ADAL" clId="{A8AEA15D-EC16-469D-AD3C-33656092A741}" dt="2023-06-02T08:19:16.823" v="54"/>
        <pc:sldMkLst>
          <pc:docMk/>
          <pc:sldMk cId="1517880323" sldId="383"/>
        </pc:sldMkLst>
        <pc:spChg chg="del">
          <ac:chgData name="Chenope User" userId="a714a5eb-9f8c-4049-a647-213fecede47e" providerId="ADAL" clId="{A8AEA15D-EC16-469D-AD3C-33656092A741}" dt="2023-06-02T08:19:15.923" v="53" actId="478"/>
          <ac:spMkLst>
            <pc:docMk/>
            <pc:sldMk cId="1517880323" sldId="383"/>
            <ac:spMk id="4" creationId="{8F4521AC-F768-B2E8-5077-26403CCA95EC}"/>
          </ac:spMkLst>
        </pc:spChg>
        <pc:spChg chg="add mod">
          <ac:chgData name="Chenope User" userId="a714a5eb-9f8c-4049-a647-213fecede47e" providerId="ADAL" clId="{A8AEA15D-EC16-469D-AD3C-33656092A741}" dt="2023-06-02T08:19:16.823" v="54"/>
          <ac:spMkLst>
            <pc:docMk/>
            <pc:sldMk cId="1517880323" sldId="383"/>
            <ac:spMk id="6" creationId="{57F68DAD-019E-8362-CED9-9139385927DF}"/>
          </ac:spMkLst>
        </pc:spChg>
      </pc:sldChg>
      <pc:sldChg chg="addSp delSp modSp mod">
        <pc:chgData name="Chenope User" userId="a714a5eb-9f8c-4049-a647-213fecede47e" providerId="ADAL" clId="{A8AEA15D-EC16-469D-AD3C-33656092A741}" dt="2023-06-02T08:18:11.714" v="27"/>
        <pc:sldMkLst>
          <pc:docMk/>
          <pc:sldMk cId="1388253822" sldId="384"/>
        </pc:sldMkLst>
        <pc:spChg chg="del">
          <ac:chgData name="Chenope User" userId="a714a5eb-9f8c-4049-a647-213fecede47e" providerId="ADAL" clId="{A8AEA15D-EC16-469D-AD3C-33656092A741}" dt="2023-06-02T08:18:11.421" v="26" actId="478"/>
          <ac:spMkLst>
            <pc:docMk/>
            <pc:sldMk cId="1388253822" sldId="384"/>
            <ac:spMk id="4" creationId="{1741E096-5D8F-2D02-1139-EF51BB049755}"/>
          </ac:spMkLst>
        </pc:spChg>
        <pc:spChg chg="add mod">
          <ac:chgData name="Chenope User" userId="a714a5eb-9f8c-4049-a647-213fecede47e" providerId="ADAL" clId="{A8AEA15D-EC16-469D-AD3C-33656092A741}" dt="2023-06-02T08:18:11.714" v="27"/>
          <ac:spMkLst>
            <pc:docMk/>
            <pc:sldMk cId="1388253822" sldId="384"/>
            <ac:spMk id="7" creationId="{899A43CC-D79A-F3D6-7E91-451075E1DE86}"/>
          </ac:spMkLst>
        </pc:spChg>
        <pc:spChg chg="mod">
          <ac:chgData name="Chenope User" userId="a714a5eb-9f8c-4049-a647-213fecede47e" providerId="ADAL" clId="{A8AEA15D-EC16-469D-AD3C-33656092A741}" dt="2023-06-02T08:18:09.089" v="25" actId="6549"/>
          <ac:spMkLst>
            <pc:docMk/>
            <pc:sldMk cId="1388253822" sldId="384"/>
            <ac:spMk id="9" creationId="{A2CEE246-0B06-2D89-31E0-2AA99749D734}"/>
          </ac:spMkLst>
        </pc:spChg>
      </pc:sldChg>
      <pc:sldChg chg="addSp delSp modSp mod">
        <pc:chgData name="Chenope User" userId="a714a5eb-9f8c-4049-a647-213fecede47e" providerId="ADAL" clId="{A8AEA15D-EC16-469D-AD3C-33656092A741}" dt="2023-06-02T08:19:07.647" v="50"/>
        <pc:sldMkLst>
          <pc:docMk/>
          <pc:sldMk cId="2902287068" sldId="386"/>
        </pc:sldMkLst>
        <pc:spChg chg="del">
          <ac:chgData name="Chenope User" userId="a714a5eb-9f8c-4049-a647-213fecede47e" providerId="ADAL" clId="{A8AEA15D-EC16-469D-AD3C-33656092A741}" dt="2023-06-02T08:19:06.656" v="49" actId="478"/>
          <ac:spMkLst>
            <pc:docMk/>
            <pc:sldMk cId="2902287068" sldId="386"/>
            <ac:spMk id="4" creationId="{556025A0-C4FA-5B8C-21FE-C9A8ADFD5C49}"/>
          </ac:spMkLst>
        </pc:spChg>
        <pc:spChg chg="add mod">
          <ac:chgData name="Chenope User" userId="a714a5eb-9f8c-4049-a647-213fecede47e" providerId="ADAL" clId="{A8AEA15D-EC16-469D-AD3C-33656092A741}" dt="2023-06-02T08:19:07.647" v="50"/>
          <ac:spMkLst>
            <pc:docMk/>
            <pc:sldMk cId="2902287068" sldId="386"/>
            <ac:spMk id="6" creationId="{3DD04B52-5937-3556-D708-2114F080ABC6}"/>
          </ac:spMkLst>
        </pc:spChg>
      </pc:sldChg>
      <pc:sldChg chg="addSp delSp modSp mod">
        <pc:chgData name="Chenope User" userId="a714a5eb-9f8c-4049-a647-213fecede47e" providerId="ADAL" clId="{A8AEA15D-EC16-469D-AD3C-33656092A741}" dt="2023-06-02T08:20:16.489" v="78"/>
        <pc:sldMkLst>
          <pc:docMk/>
          <pc:sldMk cId="2901623924" sldId="387"/>
        </pc:sldMkLst>
        <pc:spChg chg="del">
          <ac:chgData name="Chenope User" userId="a714a5eb-9f8c-4049-a647-213fecede47e" providerId="ADAL" clId="{A8AEA15D-EC16-469D-AD3C-33656092A741}" dt="2023-06-02T08:20:15.610" v="77" actId="478"/>
          <ac:spMkLst>
            <pc:docMk/>
            <pc:sldMk cId="2901623924" sldId="387"/>
            <ac:spMk id="4" creationId="{C4D662FA-DF47-D7FD-6E76-D2908E84F57D}"/>
          </ac:spMkLst>
        </pc:spChg>
        <pc:spChg chg="add mod">
          <ac:chgData name="Chenope User" userId="a714a5eb-9f8c-4049-a647-213fecede47e" providerId="ADAL" clId="{A8AEA15D-EC16-469D-AD3C-33656092A741}" dt="2023-06-02T08:20:16.489" v="78"/>
          <ac:spMkLst>
            <pc:docMk/>
            <pc:sldMk cId="2901623924" sldId="387"/>
            <ac:spMk id="6" creationId="{47247D19-F456-1E3A-398E-06102385BDB3}"/>
          </ac:spMkLst>
        </pc:spChg>
      </pc:sldChg>
      <pc:sldChg chg="addSp delSp modSp mod">
        <pc:chgData name="Chenope User" userId="a714a5eb-9f8c-4049-a647-213fecede47e" providerId="ADAL" clId="{A8AEA15D-EC16-469D-AD3C-33656092A741}" dt="2023-06-02T08:20:42.143" v="88"/>
        <pc:sldMkLst>
          <pc:docMk/>
          <pc:sldMk cId="3995469143" sldId="389"/>
        </pc:sldMkLst>
        <pc:spChg chg="del">
          <ac:chgData name="Chenope User" userId="a714a5eb-9f8c-4049-a647-213fecede47e" providerId="ADAL" clId="{A8AEA15D-EC16-469D-AD3C-33656092A741}" dt="2023-06-02T08:20:41.398" v="87" actId="478"/>
          <ac:spMkLst>
            <pc:docMk/>
            <pc:sldMk cId="3995469143" sldId="389"/>
            <ac:spMk id="4" creationId="{39F3F9DD-8CFA-CB08-CC9C-63C01F9390AF}"/>
          </ac:spMkLst>
        </pc:spChg>
        <pc:spChg chg="add mod">
          <ac:chgData name="Chenope User" userId="a714a5eb-9f8c-4049-a647-213fecede47e" providerId="ADAL" clId="{A8AEA15D-EC16-469D-AD3C-33656092A741}" dt="2023-06-02T08:20:42.143" v="88"/>
          <ac:spMkLst>
            <pc:docMk/>
            <pc:sldMk cId="3995469143" sldId="389"/>
            <ac:spMk id="6" creationId="{225D39CE-1090-77B0-2AE5-5CA24D212E88}"/>
          </ac:spMkLst>
        </pc:spChg>
      </pc:sldChg>
      <pc:sldChg chg="addSp delSp modSp mod">
        <pc:chgData name="Chenope User" userId="a714a5eb-9f8c-4049-a647-213fecede47e" providerId="ADAL" clId="{A8AEA15D-EC16-469D-AD3C-33656092A741}" dt="2023-06-02T08:15:53.279" v="11"/>
        <pc:sldMkLst>
          <pc:docMk/>
          <pc:sldMk cId="203953767" sldId="391"/>
        </pc:sldMkLst>
        <pc:spChg chg="add del">
          <ac:chgData name="Chenope User" userId="a714a5eb-9f8c-4049-a647-213fecede47e" providerId="ADAL" clId="{A8AEA15D-EC16-469D-AD3C-33656092A741}" dt="2023-06-02T08:15:32.896" v="2" actId="478"/>
          <ac:spMkLst>
            <pc:docMk/>
            <pc:sldMk cId="203953767" sldId="391"/>
            <ac:spMk id="2" creationId="{839212CA-DE1E-3091-0BDB-FD8527918C0C}"/>
          </ac:spMkLst>
        </pc:spChg>
        <pc:spChg chg="add del mod">
          <ac:chgData name="Chenope User" userId="a714a5eb-9f8c-4049-a647-213fecede47e" providerId="ADAL" clId="{A8AEA15D-EC16-469D-AD3C-33656092A741}" dt="2023-06-02T08:15:52.528" v="10" actId="478"/>
          <ac:spMkLst>
            <pc:docMk/>
            <pc:sldMk cId="203953767" sldId="391"/>
            <ac:spMk id="3" creationId="{BF80C8CE-1E16-3E86-6360-77D077018E4D}"/>
          </ac:spMkLst>
        </pc:spChg>
        <pc:spChg chg="add mod">
          <ac:chgData name="Chenope User" userId="a714a5eb-9f8c-4049-a647-213fecede47e" providerId="ADAL" clId="{A8AEA15D-EC16-469D-AD3C-33656092A741}" dt="2023-06-02T08:15:53.279" v="11"/>
          <ac:spMkLst>
            <pc:docMk/>
            <pc:sldMk cId="203953767" sldId="391"/>
            <ac:spMk id="5" creationId="{C23E343F-EB57-C9E7-94D8-F7EFDA7CD159}"/>
          </ac:spMkLst>
        </pc:spChg>
        <pc:spChg chg="del mod">
          <ac:chgData name="Chenope User" userId="a714a5eb-9f8c-4049-a647-213fecede47e" providerId="ADAL" clId="{A8AEA15D-EC16-469D-AD3C-33656092A741}" dt="2023-06-02T08:15:37.059" v="4" actId="478"/>
          <ac:spMkLst>
            <pc:docMk/>
            <pc:sldMk cId="203953767" sldId="391"/>
            <ac:spMk id="7" creationId="{44AE52CA-311C-DFD2-80DE-EF6718AED8F5}"/>
          </ac:spMkLst>
        </pc:spChg>
      </pc:sldChg>
      <pc:sldChg chg="addSp delSp modSp mod">
        <pc:chgData name="Chenope User" userId="a714a5eb-9f8c-4049-a647-213fecede47e" providerId="ADAL" clId="{A8AEA15D-EC16-469D-AD3C-33656092A741}" dt="2023-06-02T08:15:59.383" v="13"/>
        <pc:sldMkLst>
          <pc:docMk/>
          <pc:sldMk cId="1071643373" sldId="394"/>
        </pc:sldMkLst>
        <pc:spChg chg="add mod">
          <ac:chgData name="Chenope User" userId="a714a5eb-9f8c-4049-a647-213fecede47e" providerId="ADAL" clId="{A8AEA15D-EC16-469D-AD3C-33656092A741}" dt="2023-06-02T08:15:59.383" v="13"/>
          <ac:spMkLst>
            <pc:docMk/>
            <pc:sldMk cId="1071643373" sldId="394"/>
            <ac:spMk id="3" creationId="{D6E1F4F4-63FB-83C0-D122-88BD4E26BEE3}"/>
          </ac:spMkLst>
        </pc:spChg>
        <pc:spChg chg="del mod">
          <ac:chgData name="Chenope User" userId="a714a5eb-9f8c-4049-a647-213fecede47e" providerId="ADAL" clId="{A8AEA15D-EC16-469D-AD3C-33656092A741}" dt="2023-06-02T08:15:58.556" v="12" actId="478"/>
          <ac:spMkLst>
            <pc:docMk/>
            <pc:sldMk cId="1071643373" sldId="394"/>
            <ac:spMk id="4" creationId="{181F31D9-73F2-DB5F-1011-6FB9C9157617}"/>
          </ac:spMkLst>
        </pc:spChg>
      </pc:sldChg>
      <pc:sldChg chg="addSp delSp modSp mod">
        <pc:chgData name="Chenope User" userId="a714a5eb-9f8c-4049-a647-213fecede47e" providerId="ADAL" clId="{A8AEA15D-EC16-469D-AD3C-33656092A741}" dt="2023-06-02T08:18:45.165" v="40"/>
        <pc:sldMkLst>
          <pc:docMk/>
          <pc:sldMk cId="1330225538" sldId="395"/>
        </pc:sldMkLst>
        <pc:spChg chg="del">
          <ac:chgData name="Chenope User" userId="a714a5eb-9f8c-4049-a647-213fecede47e" providerId="ADAL" clId="{A8AEA15D-EC16-469D-AD3C-33656092A741}" dt="2023-06-02T08:18:44.714" v="39" actId="478"/>
          <ac:spMkLst>
            <pc:docMk/>
            <pc:sldMk cId="1330225538" sldId="395"/>
            <ac:spMk id="4" creationId="{D24DC4EB-BF00-626F-FCB3-9BF0EF8BEE76}"/>
          </ac:spMkLst>
        </pc:spChg>
        <pc:spChg chg="add mod">
          <ac:chgData name="Chenope User" userId="a714a5eb-9f8c-4049-a647-213fecede47e" providerId="ADAL" clId="{A8AEA15D-EC16-469D-AD3C-33656092A741}" dt="2023-06-02T08:18:45.165" v="40"/>
          <ac:spMkLst>
            <pc:docMk/>
            <pc:sldMk cId="1330225538" sldId="395"/>
            <ac:spMk id="6" creationId="{6CDA4038-B64B-654B-FD4A-8CE359510C4A}"/>
          </ac:spMkLst>
        </pc:spChg>
      </pc:sldChg>
      <pc:sldChg chg="addSp delSp modSp mod">
        <pc:chgData name="Chenope User" userId="a714a5eb-9f8c-4049-a647-213fecede47e" providerId="ADAL" clId="{A8AEA15D-EC16-469D-AD3C-33656092A741}" dt="2023-06-02T08:19:02.596" v="48"/>
        <pc:sldMkLst>
          <pc:docMk/>
          <pc:sldMk cId="2369897553" sldId="396"/>
        </pc:sldMkLst>
        <pc:spChg chg="del">
          <ac:chgData name="Chenope User" userId="a714a5eb-9f8c-4049-a647-213fecede47e" providerId="ADAL" clId="{A8AEA15D-EC16-469D-AD3C-33656092A741}" dt="2023-06-02T08:19:02.247" v="47" actId="478"/>
          <ac:spMkLst>
            <pc:docMk/>
            <pc:sldMk cId="2369897553" sldId="396"/>
            <ac:spMk id="4" creationId="{8F4521AC-F768-B2E8-5077-26403CCA95EC}"/>
          </ac:spMkLst>
        </pc:spChg>
        <pc:spChg chg="add mod">
          <ac:chgData name="Chenope User" userId="a714a5eb-9f8c-4049-a647-213fecede47e" providerId="ADAL" clId="{A8AEA15D-EC16-469D-AD3C-33656092A741}" dt="2023-06-02T08:19:02.596" v="48"/>
          <ac:spMkLst>
            <pc:docMk/>
            <pc:sldMk cId="2369897553" sldId="396"/>
            <ac:spMk id="6" creationId="{650646C7-E094-AA5E-86C7-832823CD679C}"/>
          </ac:spMkLst>
        </pc:spChg>
      </pc:sldChg>
      <pc:sldChg chg="addSp delSp modSp mod">
        <pc:chgData name="Chenope User" userId="a714a5eb-9f8c-4049-a647-213fecede47e" providerId="ADAL" clId="{A8AEA15D-EC16-469D-AD3C-33656092A741}" dt="2023-06-02T08:17:42.293" v="17" actId="12788"/>
        <pc:sldMkLst>
          <pc:docMk/>
          <pc:sldMk cId="3792859551" sldId="397"/>
        </pc:sldMkLst>
        <pc:spChg chg="add mod">
          <ac:chgData name="Chenope User" userId="a714a5eb-9f8c-4049-a647-213fecede47e" providerId="ADAL" clId="{A8AEA15D-EC16-469D-AD3C-33656092A741}" dt="2023-06-02T08:17:42.293" v="17" actId="12788"/>
          <ac:spMkLst>
            <pc:docMk/>
            <pc:sldMk cId="3792859551" sldId="397"/>
            <ac:spMk id="3" creationId="{B5EB53AA-63EC-4B75-F9BC-F3D7741D33B6}"/>
          </ac:spMkLst>
        </pc:spChg>
        <pc:spChg chg="del">
          <ac:chgData name="Chenope User" userId="a714a5eb-9f8c-4049-a647-213fecede47e" providerId="ADAL" clId="{A8AEA15D-EC16-469D-AD3C-33656092A741}" dt="2023-06-02T08:17:37.544" v="15" actId="478"/>
          <ac:spMkLst>
            <pc:docMk/>
            <pc:sldMk cId="3792859551" sldId="397"/>
            <ac:spMk id="7" creationId="{44AE52CA-311C-DFD2-80DE-EF6718AED8F5}"/>
          </ac:spMkLst>
        </pc:spChg>
      </pc:sldChg>
      <pc:sldChg chg="addSp delSp modSp mod">
        <pc:chgData name="Chenope User" userId="a714a5eb-9f8c-4049-a647-213fecede47e" providerId="ADAL" clId="{A8AEA15D-EC16-469D-AD3C-33656092A741}" dt="2023-06-02T08:20:06.513" v="74"/>
        <pc:sldMkLst>
          <pc:docMk/>
          <pc:sldMk cId="81327507" sldId="400"/>
        </pc:sldMkLst>
        <pc:spChg chg="del">
          <ac:chgData name="Chenope User" userId="a714a5eb-9f8c-4049-a647-213fecede47e" providerId="ADAL" clId="{A8AEA15D-EC16-469D-AD3C-33656092A741}" dt="2023-06-02T08:20:05.628" v="73" actId="478"/>
          <ac:spMkLst>
            <pc:docMk/>
            <pc:sldMk cId="81327507" sldId="400"/>
            <ac:spMk id="4" creationId="{556025A0-C4FA-5B8C-21FE-C9A8ADFD5C49}"/>
          </ac:spMkLst>
        </pc:spChg>
        <pc:spChg chg="add mod">
          <ac:chgData name="Chenope User" userId="a714a5eb-9f8c-4049-a647-213fecede47e" providerId="ADAL" clId="{A8AEA15D-EC16-469D-AD3C-33656092A741}" dt="2023-06-02T08:20:06.513" v="74"/>
          <ac:spMkLst>
            <pc:docMk/>
            <pc:sldMk cId="81327507" sldId="400"/>
            <ac:spMk id="6" creationId="{AFD0D8C1-A045-D73D-67D7-92CB5ED9FC2C}"/>
          </ac:spMkLst>
        </pc:spChg>
      </pc:sldChg>
      <pc:sldChg chg="addSp delSp modSp mod">
        <pc:chgData name="Chenope User" userId="a714a5eb-9f8c-4049-a647-213fecede47e" providerId="ADAL" clId="{A8AEA15D-EC16-469D-AD3C-33656092A741}" dt="2023-06-02T08:20:37.512" v="86"/>
        <pc:sldMkLst>
          <pc:docMk/>
          <pc:sldMk cId="4044187384" sldId="402"/>
        </pc:sldMkLst>
        <pc:spChg chg="del">
          <ac:chgData name="Chenope User" userId="a714a5eb-9f8c-4049-a647-213fecede47e" providerId="ADAL" clId="{A8AEA15D-EC16-469D-AD3C-33656092A741}" dt="2023-06-02T08:20:36.539" v="85" actId="478"/>
          <ac:spMkLst>
            <pc:docMk/>
            <pc:sldMk cId="4044187384" sldId="402"/>
            <ac:spMk id="4" creationId="{D9A1F7EA-73F1-EEE7-4BA9-F26830BC1A15}"/>
          </ac:spMkLst>
        </pc:spChg>
        <pc:spChg chg="add mod">
          <ac:chgData name="Chenope User" userId="a714a5eb-9f8c-4049-a647-213fecede47e" providerId="ADAL" clId="{A8AEA15D-EC16-469D-AD3C-33656092A741}" dt="2023-06-02T08:20:37.512" v="86"/>
          <ac:spMkLst>
            <pc:docMk/>
            <pc:sldMk cId="4044187384" sldId="402"/>
            <ac:spMk id="6" creationId="{AECBFF8A-5B02-7403-60EF-AA0B8615AEE3}"/>
          </ac:spMkLst>
        </pc:spChg>
      </pc:sldChg>
      <pc:sldChg chg="addSp delSp modSp mod">
        <pc:chgData name="Chenope User" userId="a714a5eb-9f8c-4049-a647-213fecede47e" providerId="ADAL" clId="{A8AEA15D-EC16-469D-AD3C-33656092A741}" dt="2023-06-02T08:21:16.810" v="102"/>
        <pc:sldMkLst>
          <pc:docMk/>
          <pc:sldMk cId="1667168845" sldId="403"/>
        </pc:sldMkLst>
        <pc:spChg chg="del">
          <ac:chgData name="Chenope User" userId="a714a5eb-9f8c-4049-a647-213fecede47e" providerId="ADAL" clId="{A8AEA15D-EC16-469D-AD3C-33656092A741}" dt="2023-06-02T08:21:15.680" v="101" actId="478"/>
          <ac:spMkLst>
            <pc:docMk/>
            <pc:sldMk cId="1667168845" sldId="403"/>
            <ac:spMk id="4" creationId="{D24DC4EB-BF00-626F-FCB3-9BF0EF8BEE76}"/>
          </ac:spMkLst>
        </pc:spChg>
        <pc:spChg chg="add mod">
          <ac:chgData name="Chenope User" userId="a714a5eb-9f8c-4049-a647-213fecede47e" providerId="ADAL" clId="{A8AEA15D-EC16-469D-AD3C-33656092A741}" dt="2023-06-02T08:21:16.810" v="102"/>
          <ac:spMkLst>
            <pc:docMk/>
            <pc:sldMk cId="1667168845" sldId="403"/>
            <ac:spMk id="6" creationId="{A6688988-8088-8111-528E-02DF036D2676}"/>
          </ac:spMkLst>
        </pc:spChg>
      </pc:sldChg>
      <pc:sldChg chg="addSp delSp modSp mod">
        <pc:chgData name="Chenope User" userId="a714a5eb-9f8c-4049-a647-213fecede47e" providerId="ADAL" clId="{A8AEA15D-EC16-469D-AD3C-33656092A741}" dt="2023-06-02T08:17:44.757" v="18"/>
        <pc:sldMkLst>
          <pc:docMk/>
          <pc:sldMk cId="3593100445" sldId="405"/>
        </pc:sldMkLst>
        <pc:spChg chg="add mod">
          <ac:chgData name="Chenope User" userId="a714a5eb-9f8c-4049-a647-213fecede47e" providerId="ADAL" clId="{A8AEA15D-EC16-469D-AD3C-33656092A741}" dt="2023-06-02T08:17:44.757" v="18"/>
          <ac:spMkLst>
            <pc:docMk/>
            <pc:sldMk cId="3593100445" sldId="405"/>
            <ac:spMk id="2" creationId="{DCB6EECD-206D-7CA7-081F-7674030AEACD}"/>
          </ac:spMkLst>
        </pc:spChg>
        <pc:spChg chg="del">
          <ac:chgData name="Chenope User" userId="a714a5eb-9f8c-4049-a647-213fecede47e" providerId="ADAL" clId="{A8AEA15D-EC16-469D-AD3C-33656092A741}" dt="2023-06-02T08:16:03.383" v="14" actId="478"/>
          <ac:spMkLst>
            <pc:docMk/>
            <pc:sldMk cId="3593100445" sldId="405"/>
            <ac:spMk id="7" creationId="{FB7B2A0C-7767-6482-94D4-00E32DC9C00F}"/>
          </ac:spMkLst>
        </pc:spChg>
      </pc:sldChg>
      <pc:sldChg chg="addSp delSp modSp mod">
        <pc:chgData name="Chenope User" userId="a714a5eb-9f8c-4049-a647-213fecede47e" providerId="ADAL" clId="{A8AEA15D-EC16-469D-AD3C-33656092A741}" dt="2023-06-02T08:18:53.920" v="44"/>
        <pc:sldMkLst>
          <pc:docMk/>
          <pc:sldMk cId="4242205826" sldId="406"/>
        </pc:sldMkLst>
        <pc:spChg chg="del">
          <ac:chgData name="Chenope User" userId="a714a5eb-9f8c-4049-a647-213fecede47e" providerId="ADAL" clId="{A8AEA15D-EC16-469D-AD3C-33656092A741}" dt="2023-06-02T08:18:53.431" v="43" actId="478"/>
          <ac:spMkLst>
            <pc:docMk/>
            <pc:sldMk cId="4242205826" sldId="406"/>
            <ac:spMk id="4" creationId="{D24DC4EB-BF00-626F-FCB3-9BF0EF8BEE76}"/>
          </ac:spMkLst>
        </pc:spChg>
        <pc:spChg chg="add mod">
          <ac:chgData name="Chenope User" userId="a714a5eb-9f8c-4049-a647-213fecede47e" providerId="ADAL" clId="{A8AEA15D-EC16-469D-AD3C-33656092A741}" dt="2023-06-02T08:18:53.920" v="44"/>
          <ac:spMkLst>
            <pc:docMk/>
            <pc:sldMk cId="4242205826" sldId="406"/>
            <ac:spMk id="6" creationId="{86140C40-99EB-EC48-D696-4146C31027B0}"/>
          </ac:spMkLst>
        </pc:spChg>
      </pc:sldChg>
      <pc:sldChg chg="addSp delSp modSp mod">
        <pc:chgData name="Chenope User" userId="a714a5eb-9f8c-4049-a647-213fecede47e" providerId="ADAL" clId="{A8AEA15D-EC16-469D-AD3C-33656092A741}" dt="2023-06-02T08:21:29.331" v="106"/>
        <pc:sldMkLst>
          <pc:docMk/>
          <pc:sldMk cId="1989740392" sldId="409"/>
        </pc:sldMkLst>
        <pc:spChg chg="add mod">
          <ac:chgData name="Chenope User" userId="a714a5eb-9f8c-4049-a647-213fecede47e" providerId="ADAL" clId="{A8AEA15D-EC16-469D-AD3C-33656092A741}" dt="2023-06-02T08:21:29.331" v="106"/>
          <ac:spMkLst>
            <pc:docMk/>
            <pc:sldMk cId="1989740392" sldId="409"/>
            <ac:spMk id="2" creationId="{0A11FEBB-86A9-0713-2692-D6210C0856CB}"/>
          </ac:spMkLst>
        </pc:spChg>
        <pc:spChg chg="del">
          <ac:chgData name="Chenope User" userId="a714a5eb-9f8c-4049-a647-213fecede47e" providerId="ADAL" clId="{A8AEA15D-EC16-469D-AD3C-33656092A741}" dt="2023-06-02T08:21:27.816" v="105" actId="478"/>
          <ac:spMkLst>
            <pc:docMk/>
            <pc:sldMk cId="1989740392" sldId="409"/>
            <ac:spMk id="4" creationId="{D24DC4EB-BF00-626F-FCB3-9BF0EF8BEE76}"/>
          </ac:spMkLst>
        </pc:spChg>
      </pc:sldChg>
      <pc:sldChg chg="addSp delSp modSp mod">
        <pc:chgData name="Chenope User" userId="a714a5eb-9f8c-4049-a647-213fecede47e" providerId="ADAL" clId="{A8AEA15D-EC16-469D-AD3C-33656092A741}" dt="2023-06-02T08:18:40.599" v="38"/>
        <pc:sldMkLst>
          <pc:docMk/>
          <pc:sldMk cId="3341974602" sldId="410"/>
        </pc:sldMkLst>
        <pc:spChg chg="add mod">
          <ac:chgData name="Chenope User" userId="a714a5eb-9f8c-4049-a647-213fecede47e" providerId="ADAL" clId="{A8AEA15D-EC16-469D-AD3C-33656092A741}" dt="2023-06-02T08:18:40.599" v="38"/>
          <ac:spMkLst>
            <pc:docMk/>
            <pc:sldMk cId="3341974602" sldId="410"/>
            <ac:spMk id="3" creationId="{CA92FAE6-2DA7-E444-57C2-42151ECC5CC3}"/>
          </ac:spMkLst>
        </pc:spChg>
        <pc:spChg chg="del mod">
          <ac:chgData name="Chenope User" userId="a714a5eb-9f8c-4049-a647-213fecede47e" providerId="ADAL" clId="{A8AEA15D-EC16-469D-AD3C-33656092A741}" dt="2023-06-02T08:18:40.224" v="37" actId="478"/>
          <ac:spMkLst>
            <pc:docMk/>
            <pc:sldMk cId="3341974602" sldId="410"/>
            <ac:spMk id="4" creationId="{92BCA359-A8CF-749D-DA27-400E45B01386}"/>
          </ac:spMkLst>
        </pc:spChg>
      </pc:sldChg>
      <pc:sldChg chg="addSp delSp modSp mod">
        <pc:chgData name="Chenope User" userId="a714a5eb-9f8c-4049-a647-213fecede47e" providerId="ADAL" clId="{A8AEA15D-EC16-469D-AD3C-33656092A741}" dt="2023-06-02T08:20:21.747" v="80"/>
        <pc:sldMkLst>
          <pc:docMk/>
          <pc:sldMk cId="4209996744" sldId="411"/>
        </pc:sldMkLst>
        <pc:spChg chg="add mod">
          <ac:chgData name="Chenope User" userId="a714a5eb-9f8c-4049-a647-213fecede47e" providerId="ADAL" clId="{A8AEA15D-EC16-469D-AD3C-33656092A741}" dt="2023-06-02T08:20:21.747" v="80"/>
          <ac:spMkLst>
            <pc:docMk/>
            <pc:sldMk cId="4209996744" sldId="411"/>
            <ac:spMk id="3" creationId="{E28C5EBE-552C-4D77-1877-342638A78731}"/>
          </ac:spMkLst>
        </pc:spChg>
        <pc:spChg chg="del">
          <ac:chgData name="Chenope User" userId="a714a5eb-9f8c-4049-a647-213fecede47e" providerId="ADAL" clId="{A8AEA15D-EC16-469D-AD3C-33656092A741}" dt="2023-06-02T08:20:20.622" v="79" actId="478"/>
          <ac:spMkLst>
            <pc:docMk/>
            <pc:sldMk cId="4209996744" sldId="411"/>
            <ac:spMk id="4" creationId="{92BCA359-A8CF-749D-DA27-400E45B01386}"/>
          </ac:spMkLst>
        </pc:spChg>
      </pc:sldChg>
      <pc:sldChg chg="addSp delSp modSp mod">
        <pc:chgData name="Chenope User" userId="a714a5eb-9f8c-4049-a647-213fecede47e" providerId="ADAL" clId="{A8AEA15D-EC16-469D-AD3C-33656092A741}" dt="2023-06-02T08:19:39.904" v="64"/>
        <pc:sldMkLst>
          <pc:docMk/>
          <pc:sldMk cId="2935742089" sldId="412"/>
        </pc:sldMkLst>
        <pc:spChg chg="add mod">
          <ac:chgData name="Chenope User" userId="a714a5eb-9f8c-4049-a647-213fecede47e" providerId="ADAL" clId="{A8AEA15D-EC16-469D-AD3C-33656092A741}" dt="2023-06-02T08:19:39.904" v="64"/>
          <ac:spMkLst>
            <pc:docMk/>
            <pc:sldMk cId="2935742089" sldId="412"/>
            <ac:spMk id="3" creationId="{B4BF30B9-94DE-7FA2-ABD2-B562795C7653}"/>
          </ac:spMkLst>
        </pc:spChg>
        <pc:spChg chg="del">
          <ac:chgData name="Chenope User" userId="a714a5eb-9f8c-4049-a647-213fecede47e" providerId="ADAL" clId="{A8AEA15D-EC16-469D-AD3C-33656092A741}" dt="2023-06-02T08:19:39.144" v="63" actId="478"/>
          <ac:spMkLst>
            <pc:docMk/>
            <pc:sldMk cId="2935742089" sldId="412"/>
            <ac:spMk id="4" creationId="{92BCA359-A8CF-749D-DA27-400E45B01386}"/>
          </ac:spMkLst>
        </pc:spChg>
      </pc:sldChg>
      <pc:sldChg chg="addSp delSp modSp mod">
        <pc:chgData name="Chenope User" userId="a714a5eb-9f8c-4049-a647-213fecede47e" providerId="ADAL" clId="{A8AEA15D-EC16-469D-AD3C-33656092A741}" dt="2023-06-02T08:21:06.273" v="98"/>
        <pc:sldMkLst>
          <pc:docMk/>
          <pc:sldMk cId="3535346090" sldId="413"/>
        </pc:sldMkLst>
        <pc:spChg chg="add mod">
          <ac:chgData name="Chenope User" userId="a714a5eb-9f8c-4049-a647-213fecede47e" providerId="ADAL" clId="{A8AEA15D-EC16-469D-AD3C-33656092A741}" dt="2023-06-02T08:21:06.273" v="98"/>
          <ac:spMkLst>
            <pc:docMk/>
            <pc:sldMk cId="3535346090" sldId="413"/>
            <ac:spMk id="3" creationId="{CF35E356-6246-F926-CEF7-E280A8FE082C}"/>
          </ac:spMkLst>
        </pc:spChg>
        <pc:spChg chg="del">
          <ac:chgData name="Chenope User" userId="a714a5eb-9f8c-4049-a647-213fecede47e" providerId="ADAL" clId="{A8AEA15D-EC16-469D-AD3C-33656092A741}" dt="2023-06-02T08:21:05.455" v="97" actId="478"/>
          <ac:spMkLst>
            <pc:docMk/>
            <pc:sldMk cId="3535346090" sldId="413"/>
            <ac:spMk id="4" creationId="{92BCA359-A8CF-749D-DA27-400E45B01386}"/>
          </ac:spMkLst>
        </pc:spChg>
      </pc:sldChg>
      <pc:sldChg chg="addSp delSp modSp mod">
        <pc:chgData name="Chenope User" userId="a714a5eb-9f8c-4049-a647-213fecede47e" providerId="ADAL" clId="{A8AEA15D-EC16-469D-AD3C-33656092A741}" dt="2023-06-02T08:22:05.309" v="114"/>
        <pc:sldMkLst>
          <pc:docMk/>
          <pc:sldMk cId="1462371642" sldId="414"/>
        </pc:sldMkLst>
        <pc:spChg chg="add mod">
          <ac:chgData name="Chenope User" userId="a714a5eb-9f8c-4049-a647-213fecede47e" providerId="ADAL" clId="{A8AEA15D-EC16-469D-AD3C-33656092A741}" dt="2023-06-02T08:22:05.309" v="114"/>
          <ac:spMkLst>
            <pc:docMk/>
            <pc:sldMk cId="1462371642" sldId="414"/>
            <ac:spMk id="3" creationId="{C69CF454-AC4E-166E-434A-4FCBD4A48D80}"/>
          </ac:spMkLst>
        </pc:spChg>
        <pc:spChg chg="del">
          <ac:chgData name="Chenope User" userId="a714a5eb-9f8c-4049-a647-213fecede47e" providerId="ADAL" clId="{A8AEA15D-EC16-469D-AD3C-33656092A741}" dt="2023-06-02T08:22:04.568" v="113" actId="478"/>
          <ac:spMkLst>
            <pc:docMk/>
            <pc:sldMk cId="1462371642" sldId="414"/>
            <ac:spMk id="4" creationId="{69D5B1A5-BD62-C29D-7CA6-244E6FD384F1}"/>
          </ac:spMkLst>
        </pc:spChg>
      </pc:sldChg>
      <pc:sldChg chg="addSp delSp modSp mod">
        <pc:chgData name="Chenope User" userId="a714a5eb-9f8c-4049-a647-213fecede47e" providerId="ADAL" clId="{A8AEA15D-EC16-469D-AD3C-33656092A741}" dt="2023-06-02T08:19:52.386" v="68"/>
        <pc:sldMkLst>
          <pc:docMk/>
          <pc:sldMk cId="2717894401" sldId="415"/>
        </pc:sldMkLst>
        <pc:spChg chg="del">
          <ac:chgData name="Chenope User" userId="a714a5eb-9f8c-4049-a647-213fecede47e" providerId="ADAL" clId="{A8AEA15D-EC16-469D-AD3C-33656092A741}" dt="2023-06-02T08:19:51.641" v="67" actId="478"/>
          <ac:spMkLst>
            <pc:docMk/>
            <pc:sldMk cId="2717894401" sldId="415"/>
            <ac:spMk id="4" creationId="{DC674FFC-6229-93EC-BEDE-2973FF388F00}"/>
          </ac:spMkLst>
        </pc:spChg>
        <pc:spChg chg="add mod">
          <ac:chgData name="Chenope User" userId="a714a5eb-9f8c-4049-a647-213fecede47e" providerId="ADAL" clId="{A8AEA15D-EC16-469D-AD3C-33656092A741}" dt="2023-06-02T08:19:52.386" v="68"/>
          <ac:spMkLst>
            <pc:docMk/>
            <pc:sldMk cId="2717894401" sldId="415"/>
            <ac:spMk id="6" creationId="{233EE526-6B29-11FA-5B39-711200BE8013}"/>
          </ac:spMkLst>
        </pc:spChg>
      </pc:sldChg>
      <pc:sldChg chg="addSp delSp modSp mod">
        <pc:chgData name="Chenope User" userId="a714a5eb-9f8c-4049-a647-213fecede47e" providerId="ADAL" clId="{A8AEA15D-EC16-469D-AD3C-33656092A741}" dt="2023-06-02T08:20:33.107" v="84"/>
        <pc:sldMkLst>
          <pc:docMk/>
          <pc:sldMk cId="2149436790" sldId="416"/>
        </pc:sldMkLst>
        <pc:spChg chg="add mod">
          <ac:chgData name="Chenope User" userId="a714a5eb-9f8c-4049-a647-213fecede47e" providerId="ADAL" clId="{A8AEA15D-EC16-469D-AD3C-33656092A741}" dt="2023-06-02T08:20:33.107" v="84"/>
          <ac:spMkLst>
            <pc:docMk/>
            <pc:sldMk cId="2149436790" sldId="416"/>
            <ac:spMk id="2" creationId="{D6C80A4F-D645-72E7-FE70-1D20EBF1C530}"/>
          </ac:spMkLst>
        </pc:spChg>
        <pc:spChg chg="del">
          <ac:chgData name="Chenope User" userId="a714a5eb-9f8c-4049-a647-213fecede47e" providerId="ADAL" clId="{A8AEA15D-EC16-469D-AD3C-33656092A741}" dt="2023-06-02T08:20:32.279" v="83" actId="478"/>
          <ac:spMkLst>
            <pc:docMk/>
            <pc:sldMk cId="2149436790" sldId="416"/>
            <ac:spMk id="4" creationId="{6E6511A5-D1BE-26F3-31A7-7C50F306CC0A}"/>
          </ac:spMkLst>
        </pc:spChg>
        <pc:spChg chg="mod">
          <ac:chgData name="Chenope User" userId="a714a5eb-9f8c-4049-a647-213fecede47e" providerId="ADAL" clId="{A8AEA15D-EC16-469D-AD3C-33656092A741}" dt="2023-06-02T08:15:38.021" v="6" actId="27636"/>
          <ac:spMkLst>
            <pc:docMk/>
            <pc:sldMk cId="2149436790" sldId="416"/>
            <ac:spMk id="8" creationId="{DFF09306-5D0F-F7E7-6B1B-32353D2798A9}"/>
          </ac:spMkLst>
        </pc:spChg>
      </pc:sldChg>
      <pc:sldChg chg="addSp delSp modSp mod">
        <pc:chgData name="Chenope User" userId="a714a5eb-9f8c-4049-a647-213fecede47e" providerId="ADAL" clId="{A8AEA15D-EC16-469D-AD3C-33656092A741}" dt="2023-06-02T08:21:23.618" v="104"/>
        <pc:sldMkLst>
          <pc:docMk/>
          <pc:sldMk cId="50741005" sldId="417"/>
        </pc:sldMkLst>
        <pc:spChg chg="del">
          <ac:chgData name="Chenope User" userId="a714a5eb-9f8c-4049-a647-213fecede47e" providerId="ADAL" clId="{A8AEA15D-EC16-469D-AD3C-33656092A741}" dt="2023-06-02T08:21:22.038" v="103" actId="478"/>
          <ac:spMkLst>
            <pc:docMk/>
            <pc:sldMk cId="50741005" sldId="417"/>
            <ac:spMk id="4" creationId="{D24DC4EB-BF00-626F-FCB3-9BF0EF8BEE76}"/>
          </ac:spMkLst>
        </pc:spChg>
        <pc:spChg chg="add mod">
          <ac:chgData name="Chenope User" userId="a714a5eb-9f8c-4049-a647-213fecede47e" providerId="ADAL" clId="{A8AEA15D-EC16-469D-AD3C-33656092A741}" dt="2023-06-02T08:21:23.618" v="104"/>
          <ac:spMkLst>
            <pc:docMk/>
            <pc:sldMk cId="50741005" sldId="417"/>
            <ac:spMk id="6" creationId="{479E0C58-4B5A-7EA8-720A-4E2019B5DBCF}"/>
          </ac:spMkLst>
        </pc:spChg>
      </pc:sldChg>
      <pc:sldChg chg="addSp delSp modSp mod">
        <pc:chgData name="Chenope User" userId="a714a5eb-9f8c-4049-a647-213fecede47e" providerId="ADAL" clId="{A8AEA15D-EC16-469D-AD3C-33656092A741}" dt="2023-06-02T08:19:20.395" v="56"/>
        <pc:sldMkLst>
          <pc:docMk/>
          <pc:sldMk cId="429978307" sldId="418"/>
        </pc:sldMkLst>
        <pc:spChg chg="del">
          <ac:chgData name="Chenope User" userId="a714a5eb-9f8c-4049-a647-213fecede47e" providerId="ADAL" clId="{A8AEA15D-EC16-469D-AD3C-33656092A741}" dt="2023-06-02T08:19:19.551" v="55" actId="478"/>
          <ac:spMkLst>
            <pc:docMk/>
            <pc:sldMk cId="429978307" sldId="418"/>
            <ac:spMk id="4" creationId="{556025A0-C4FA-5B8C-21FE-C9A8ADFD5C49}"/>
          </ac:spMkLst>
        </pc:spChg>
        <pc:spChg chg="add mod">
          <ac:chgData name="Chenope User" userId="a714a5eb-9f8c-4049-a647-213fecede47e" providerId="ADAL" clId="{A8AEA15D-EC16-469D-AD3C-33656092A741}" dt="2023-06-02T08:19:20.395" v="56"/>
          <ac:spMkLst>
            <pc:docMk/>
            <pc:sldMk cId="429978307" sldId="418"/>
            <ac:spMk id="6" creationId="{B5B3073E-199A-FC32-DDA2-8CADA570DC3A}"/>
          </ac:spMkLst>
        </pc:spChg>
      </pc:sldChg>
      <pc:sldChg chg="addSp delSp modSp mod">
        <pc:chgData name="Chenope User" userId="a714a5eb-9f8c-4049-a647-213fecede47e" providerId="ADAL" clId="{A8AEA15D-EC16-469D-AD3C-33656092A741}" dt="2023-06-02T08:19:24.896" v="58"/>
        <pc:sldMkLst>
          <pc:docMk/>
          <pc:sldMk cId="2107149441" sldId="419"/>
        </pc:sldMkLst>
        <pc:spChg chg="del">
          <ac:chgData name="Chenope User" userId="a714a5eb-9f8c-4049-a647-213fecede47e" providerId="ADAL" clId="{A8AEA15D-EC16-469D-AD3C-33656092A741}" dt="2023-06-02T08:19:24.135" v="57" actId="478"/>
          <ac:spMkLst>
            <pc:docMk/>
            <pc:sldMk cId="2107149441" sldId="419"/>
            <ac:spMk id="4" creationId="{556025A0-C4FA-5B8C-21FE-C9A8ADFD5C49}"/>
          </ac:spMkLst>
        </pc:spChg>
        <pc:spChg chg="add mod">
          <ac:chgData name="Chenope User" userId="a714a5eb-9f8c-4049-a647-213fecede47e" providerId="ADAL" clId="{A8AEA15D-EC16-469D-AD3C-33656092A741}" dt="2023-06-02T08:19:24.896" v="58"/>
          <ac:spMkLst>
            <pc:docMk/>
            <pc:sldMk cId="2107149441" sldId="419"/>
            <ac:spMk id="6" creationId="{0A946209-BAC7-E92A-DDD1-9EF4BE36DBCC}"/>
          </ac:spMkLst>
        </pc:spChg>
      </pc:sldChg>
      <pc:sldChg chg="addSp delSp modSp mod">
        <pc:chgData name="Chenope User" userId="a714a5eb-9f8c-4049-a647-213fecede47e" providerId="ADAL" clId="{A8AEA15D-EC16-469D-AD3C-33656092A741}" dt="2023-06-02T08:20:56.820" v="94"/>
        <pc:sldMkLst>
          <pc:docMk/>
          <pc:sldMk cId="2273637603" sldId="420"/>
        </pc:sldMkLst>
        <pc:spChg chg="del">
          <ac:chgData name="Chenope User" userId="a714a5eb-9f8c-4049-a647-213fecede47e" providerId="ADAL" clId="{A8AEA15D-EC16-469D-AD3C-33656092A741}" dt="2023-06-02T08:20:55.872" v="93" actId="478"/>
          <ac:spMkLst>
            <pc:docMk/>
            <pc:sldMk cId="2273637603" sldId="420"/>
            <ac:spMk id="4" creationId="{7671E67D-F651-2B43-6CEC-E492862AD42A}"/>
          </ac:spMkLst>
        </pc:spChg>
        <pc:spChg chg="add mod">
          <ac:chgData name="Chenope User" userId="a714a5eb-9f8c-4049-a647-213fecede47e" providerId="ADAL" clId="{A8AEA15D-EC16-469D-AD3C-33656092A741}" dt="2023-06-02T08:20:56.820" v="94"/>
          <ac:spMkLst>
            <pc:docMk/>
            <pc:sldMk cId="2273637603" sldId="420"/>
            <ac:spMk id="7" creationId="{60E7E8F3-3EC4-2D56-2F48-7F799E115555}"/>
          </ac:spMkLst>
        </pc:spChg>
      </pc:sldChg>
      <pc:sldChg chg="addSp delSp modSp mod">
        <pc:chgData name="Chenope User" userId="a714a5eb-9f8c-4049-a647-213fecede47e" providerId="ADAL" clId="{A8AEA15D-EC16-469D-AD3C-33656092A741}" dt="2023-06-02T08:17:52.227" v="22"/>
        <pc:sldMkLst>
          <pc:docMk/>
          <pc:sldMk cId="2113562728" sldId="422"/>
        </pc:sldMkLst>
        <pc:spChg chg="add mod">
          <ac:chgData name="Chenope User" userId="a714a5eb-9f8c-4049-a647-213fecede47e" providerId="ADAL" clId="{A8AEA15D-EC16-469D-AD3C-33656092A741}" dt="2023-06-02T08:17:52.227" v="22"/>
          <ac:spMkLst>
            <pc:docMk/>
            <pc:sldMk cId="2113562728" sldId="422"/>
            <ac:spMk id="2" creationId="{630A2C27-FECB-00B6-5930-9FAB55A43358}"/>
          </ac:spMkLst>
        </pc:spChg>
        <pc:spChg chg="del">
          <ac:chgData name="Chenope User" userId="a714a5eb-9f8c-4049-a647-213fecede47e" providerId="ADAL" clId="{A8AEA15D-EC16-469D-AD3C-33656092A741}" dt="2023-06-02T08:17:51.967" v="21" actId="478"/>
          <ac:spMkLst>
            <pc:docMk/>
            <pc:sldMk cId="2113562728" sldId="422"/>
            <ac:spMk id="7" creationId="{FB7B2A0C-7767-6482-94D4-00E32DC9C00F}"/>
          </ac:spMkLst>
        </pc:spChg>
      </pc:sldChg>
      <pc:sldChg chg="addSp delSp modSp mod">
        <pc:chgData name="Chenope User" userId="a714a5eb-9f8c-4049-a647-213fecede47e" providerId="ADAL" clId="{A8AEA15D-EC16-469D-AD3C-33656092A741}" dt="2023-06-02T08:17:48.195" v="20"/>
        <pc:sldMkLst>
          <pc:docMk/>
          <pc:sldMk cId="3202023149" sldId="423"/>
        </pc:sldMkLst>
        <pc:spChg chg="add mod">
          <ac:chgData name="Chenope User" userId="a714a5eb-9f8c-4049-a647-213fecede47e" providerId="ADAL" clId="{A8AEA15D-EC16-469D-AD3C-33656092A741}" dt="2023-06-02T08:17:48.195" v="20"/>
          <ac:spMkLst>
            <pc:docMk/>
            <pc:sldMk cId="3202023149" sldId="423"/>
            <ac:spMk id="4" creationId="{69D1858A-7AC7-7C14-EA13-C2554E854965}"/>
          </ac:spMkLst>
        </pc:spChg>
        <pc:spChg chg="del">
          <ac:chgData name="Chenope User" userId="a714a5eb-9f8c-4049-a647-213fecede47e" providerId="ADAL" clId="{A8AEA15D-EC16-469D-AD3C-33656092A741}" dt="2023-06-02T08:17:47.750" v="19" actId="478"/>
          <ac:spMkLst>
            <pc:docMk/>
            <pc:sldMk cId="3202023149" sldId="423"/>
            <ac:spMk id="7" creationId="{FB7B2A0C-7767-6482-94D4-00E32DC9C00F}"/>
          </ac:spMkLst>
        </pc:spChg>
      </pc:sldChg>
      <pc:sldChg chg="addSp delSp modSp mod">
        <pc:chgData name="Chenope User" userId="a714a5eb-9f8c-4049-a647-213fecede47e" providerId="ADAL" clId="{A8AEA15D-EC16-469D-AD3C-33656092A741}" dt="2023-06-02T08:17:57.073" v="24"/>
        <pc:sldMkLst>
          <pc:docMk/>
          <pc:sldMk cId="1561925582" sldId="424"/>
        </pc:sldMkLst>
        <pc:spChg chg="del">
          <ac:chgData name="Chenope User" userId="a714a5eb-9f8c-4049-a647-213fecede47e" providerId="ADAL" clId="{A8AEA15D-EC16-469D-AD3C-33656092A741}" dt="2023-06-02T08:17:56.717" v="23" actId="478"/>
          <ac:spMkLst>
            <pc:docMk/>
            <pc:sldMk cId="1561925582" sldId="424"/>
            <ac:spMk id="4" creationId="{1741E096-5D8F-2D02-1139-EF51BB049755}"/>
          </ac:spMkLst>
        </pc:spChg>
        <pc:spChg chg="add mod">
          <ac:chgData name="Chenope User" userId="a714a5eb-9f8c-4049-a647-213fecede47e" providerId="ADAL" clId="{A8AEA15D-EC16-469D-AD3C-33656092A741}" dt="2023-06-02T08:17:57.073" v="24"/>
          <ac:spMkLst>
            <pc:docMk/>
            <pc:sldMk cId="1561925582" sldId="424"/>
            <ac:spMk id="7" creationId="{FFEF82FC-704B-A1E0-4CF2-D65A8EAC42E3}"/>
          </ac:spMkLst>
        </pc:spChg>
      </pc:sldChg>
      <pc:sldChg chg="addSp delSp modSp mod">
        <pc:chgData name="Chenope User" userId="a714a5eb-9f8c-4049-a647-213fecede47e" providerId="ADAL" clId="{A8AEA15D-EC16-469D-AD3C-33656092A741}" dt="2023-06-02T08:18:17.255" v="29"/>
        <pc:sldMkLst>
          <pc:docMk/>
          <pc:sldMk cId="1588338646" sldId="425"/>
        </pc:sldMkLst>
        <pc:spChg chg="add mod">
          <ac:chgData name="Chenope User" userId="a714a5eb-9f8c-4049-a647-213fecede47e" providerId="ADAL" clId="{A8AEA15D-EC16-469D-AD3C-33656092A741}" dt="2023-06-02T08:18:17.255" v="29"/>
          <ac:spMkLst>
            <pc:docMk/>
            <pc:sldMk cId="1588338646" sldId="425"/>
            <ac:spMk id="2" creationId="{4AB099C5-023B-CC0D-874F-B60B91B6F6BA}"/>
          </ac:spMkLst>
        </pc:spChg>
        <pc:spChg chg="del">
          <ac:chgData name="Chenope User" userId="a714a5eb-9f8c-4049-a647-213fecede47e" providerId="ADAL" clId="{A8AEA15D-EC16-469D-AD3C-33656092A741}" dt="2023-06-02T08:18:16.839" v="28" actId="478"/>
          <ac:spMkLst>
            <pc:docMk/>
            <pc:sldMk cId="1588338646" sldId="425"/>
            <ac:spMk id="4" creationId="{1741E096-5D8F-2D02-1139-EF51BB04975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2380B0-6017-6D78-CF5A-E330E13E0A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a:extLst>
              <a:ext uri="{FF2B5EF4-FFF2-40B4-BE49-F238E27FC236}">
                <a16:creationId xmlns:a16="http://schemas.microsoft.com/office/drawing/2014/main" id="{137B06A9-59B0-D802-5D2A-FCDD17873A1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8AC86E-CBD3-4ADD-962F-184C856F43F5}" type="datetimeFigureOut">
              <a:rPr lang="en-SG" smtClean="0"/>
              <a:t>2/6/2023</a:t>
            </a:fld>
            <a:endParaRPr lang="en-SG"/>
          </a:p>
        </p:txBody>
      </p:sp>
      <p:sp>
        <p:nvSpPr>
          <p:cNvPr id="4" name="Footer Placeholder 3">
            <a:extLst>
              <a:ext uri="{FF2B5EF4-FFF2-40B4-BE49-F238E27FC236}">
                <a16:creationId xmlns:a16="http://schemas.microsoft.com/office/drawing/2014/main" id="{EF30405F-A7FF-D6C3-8D39-67C327D4C1E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5" name="Slide Number Placeholder 4">
            <a:extLst>
              <a:ext uri="{FF2B5EF4-FFF2-40B4-BE49-F238E27FC236}">
                <a16:creationId xmlns:a16="http://schemas.microsoft.com/office/drawing/2014/main" id="{12D83D06-1D56-B4DA-B514-55BF541D391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E2F569-5CA1-4A3E-B93C-D3E276AD3339}" type="slidenum">
              <a:rPr lang="en-SG" smtClean="0"/>
              <a:t>‹#›</a:t>
            </a:fld>
            <a:endParaRPr lang="en-SG"/>
          </a:p>
        </p:txBody>
      </p:sp>
    </p:spTree>
    <p:extLst>
      <p:ext uri="{BB962C8B-B14F-4D97-AF65-F5344CB8AC3E}">
        <p14:creationId xmlns:p14="http://schemas.microsoft.com/office/powerpoint/2010/main" val="26338646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547D74-8DA4-0448-B3A4-0186E9C0DFF7}" type="datetimeFigureOut">
              <a:rPr lang="en-US" smtClean="0"/>
              <a:t>6/2/2023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CB0010-783E-EB46-B2F8-0811651C4094}" type="slidenum">
              <a:rPr lang="en-US" smtClean="0"/>
              <a:t>‹#›</a:t>
            </a:fld>
            <a:endParaRPr lang="en-US"/>
          </a:p>
        </p:txBody>
      </p:sp>
    </p:spTree>
    <p:extLst>
      <p:ext uri="{BB962C8B-B14F-4D97-AF65-F5344CB8AC3E}">
        <p14:creationId xmlns:p14="http://schemas.microsoft.com/office/powerpoint/2010/main" val="2529105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CB0010-783E-EB46-B2F8-0811651C4094}" type="slidenum">
              <a:rPr lang="en-US" smtClean="0"/>
              <a:t>24</a:t>
            </a:fld>
            <a:endParaRPr lang="en-US"/>
          </a:p>
        </p:txBody>
      </p:sp>
    </p:spTree>
    <p:extLst>
      <p:ext uri="{BB962C8B-B14F-4D97-AF65-F5344CB8AC3E}">
        <p14:creationId xmlns:p14="http://schemas.microsoft.com/office/powerpoint/2010/main" val="2053291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In most cases, it is very difficult for a military technology company to go public; these days it is much harder for anyone than was the case 20 years ago</a:t>
            </a:r>
          </a:p>
        </p:txBody>
      </p:sp>
      <p:sp>
        <p:nvSpPr>
          <p:cNvPr id="4" name="Slide Number Placeholder 3"/>
          <p:cNvSpPr>
            <a:spLocks noGrp="1"/>
          </p:cNvSpPr>
          <p:nvPr>
            <p:ph type="sldNum" sz="quarter" idx="5"/>
          </p:nvPr>
        </p:nvSpPr>
        <p:spPr/>
        <p:txBody>
          <a:bodyPr/>
          <a:lstStyle/>
          <a:p>
            <a:fld id="{71CB0010-783E-EB46-B2F8-0811651C4094}" type="slidenum">
              <a:rPr lang="en-US" smtClean="0"/>
              <a:t>28</a:t>
            </a:fld>
            <a:endParaRPr lang="en-US"/>
          </a:p>
        </p:txBody>
      </p:sp>
    </p:spTree>
    <p:extLst>
      <p:ext uri="{BB962C8B-B14F-4D97-AF65-F5344CB8AC3E}">
        <p14:creationId xmlns:p14="http://schemas.microsoft.com/office/powerpoint/2010/main" val="18668667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14.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67820-E74B-93A6-D6F6-B06C727F0D05}"/>
              </a:ext>
            </a:extLst>
          </p:cNvPr>
          <p:cNvSpPr>
            <a:spLocks noGrp="1"/>
          </p:cNvSpPr>
          <p:nvPr>
            <p:ph type="ctrTitle"/>
          </p:nvPr>
        </p:nvSpPr>
        <p:spPr>
          <a:xfrm>
            <a:off x="6367757" y="406400"/>
            <a:ext cx="5444028" cy="2387600"/>
          </a:xfrm>
        </p:spPr>
        <p:txBody>
          <a:bodyPr anchor="b"/>
          <a:lstStyle>
            <a:lvl1pPr algn="ctr">
              <a:defRPr sz="4800" b="1">
                <a:solidFill>
                  <a:schemeClr val="tx1"/>
                </a:solidFill>
                <a:latin typeface="Montserrat Light" panose="00000400000000000000" pitchFamily="2"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D29395B-CA5C-AF32-500B-46402A177406}"/>
              </a:ext>
            </a:extLst>
          </p:cNvPr>
          <p:cNvSpPr>
            <a:spLocks noGrp="1"/>
          </p:cNvSpPr>
          <p:nvPr>
            <p:ph type="subTitle" idx="1"/>
          </p:nvPr>
        </p:nvSpPr>
        <p:spPr>
          <a:xfrm>
            <a:off x="7209122" y="3838575"/>
            <a:ext cx="4114801" cy="1655762"/>
          </a:xfrm>
        </p:spPr>
        <p:txBody>
          <a:bodyPr/>
          <a:lstStyle>
            <a:lvl1pPr marL="0" indent="0" algn="ctr">
              <a:buNone/>
              <a:defRPr sz="2800">
                <a:solidFill>
                  <a:schemeClr val="bg1">
                    <a:lumMod val="65000"/>
                  </a:schemeClr>
                </a:solidFill>
                <a:latin typeface="Montserrat Light" panose="000004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E8954F8-F1E7-FF5F-742F-FCFEFD584CD4}"/>
              </a:ext>
            </a:extLst>
          </p:cNvPr>
          <p:cNvSpPr>
            <a:spLocks noGrp="1"/>
          </p:cNvSpPr>
          <p:nvPr>
            <p:ph type="dt" sz="half" idx="10"/>
          </p:nvPr>
        </p:nvSpPr>
        <p:spPr/>
        <p:txBody>
          <a:bodyPr/>
          <a:lstStyle/>
          <a:p>
            <a:fld id="{86011609-A5EA-F240-BEDE-8FA54988953E}" type="datetime1">
              <a:rPr lang="en-GB" smtClean="0"/>
              <a:t>02/06/2023</a:t>
            </a:fld>
            <a:endParaRPr lang="en-US"/>
          </a:p>
        </p:txBody>
      </p:sp>
      <p:sp>
        <p:nvSpPr>
          <p:cNvPr id="5" name="Footer Placeholder 4">
            <a:extLst>
              <a:ext uri="{FF2B5EF4-FFF2-40B4-BE49-F238E27FC236}">
                <a16:creationId xmlns:a16="http://schemas.microsoft.com/office/drawing/2014/main" id="{8F4E9EB9-A226-4289-7590-6A0EA47A6ACB}"/>
              </a:ext>
            </a:extLst>
          </p:cNvPr>
          <p:cNvSpPr>
            <a:spLocks noGrp="1"/>
          </p:cNvSpPr>
          <p:nvPr>
            <p:ph type="ftr" sz="quarter" idx="11"/>
          </p:nvPr>
        </p:nvSpPr>
        <p:spPr>
          <a:xfrm>
            <a:off x="7329315" y="6538912"/>
            <a:ext cx="3874417" cy="185852"/>
          </a:xfrm>
        </p:spPr>
        <p:txBody>
          <a:bodyPr/>
          <a:lstStyle/>
          <a:p>
            <a:r>
              <a:rPr lang="en-US" dirty="0"/>
              <a:t>©2022 Proprietary and Confidential. All Rights Reserved. </a:t>
            </a:r>
          </a:p>
        </p:txBody>
      </p:sp>
      <p:pic>
        <p:nvPicPr>
          <p:cNvPr id="8" name="Object 1" descr="preencoded.png">
            <a:extLst>
              <a:ext uri="{FF2B5EF4-FFF2-40B4-BE49-F238E27FC236}">
                <a16:creationId xmlns:a16="http://schemas.microsoft.com/office/drawing/2014/main" id="{5D175B2D-F542-05DD-DC89-924C59FDFA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5445" y="-81887"/>
            <a:ext cx="190795" cy="7024048"/>
          </a:xfrm>
          <a:prstGeom prst="rect">
            <a:avLst/>
          </a:prstGeom>
        </p:spPr>
      </p:pic>
    </p:spTree>
    <p:extLst>
      <p:ext uri="{BB962C8B-B14F-4D97-AF65-F5344CB8AC3E}">
        <p14:creationId xmlns:p14="http://schemas.microsoft.com/office/powerpoint/2010/main" val="3359213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6A68F-8440-9444-7B0F-638C5A4BB1E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AC24EF-95BD-44AA-8834-5D588F53F8E6}"/>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CB2FBF0-C466-969E-118A-45958885D40C}"/>
              </a:ext>
            </a:extLst>
          </p:cNvPr>
          <p:cNvSpPr>
            <a:spLocks noGrp="1"/>
          </p:cNvSpPr>
          <p:nvPr>
            <p:ph type="dt" sz="half" idx="10"/>
          </p:nvPr>
        </p:nvSpPr>
        <p:spPr/>
        <p:txBody>
          <a:bodyPr/>
          <a:lstStyle/>
          <a:p>
            <a:fld id="{5BB564BC-D0FE-DE46-851D-F593C5916399}" type="datetime1">
              <a:rPr lang="en-GB" smtClean="0"/>
              <a:t>02/06/2023</a:t>
            </a:fld>
            <a:endParaRPr lang="en-US"/>
          </a:p>
        </p:txBody>
      </p:sp>
      <p:sp>
        <p:nvSpPr>
          <p:cNvPr id="5" name="Footer Placeholder 4">
            <a:extLst>
              <a:ext uri="{FF2B5EF4-FFF2-40B4-BE49-F238E27FC236}">
                <a16:creationId xmlns:a16="http://schemas.microsoft.com/office/drawing/2014/main" id="{65B793A1-8DC4-72FF-DA49-FCDF3D2090BF}"/>
              </a:ext>
            </a:extLst>
          </p:cNvPr>
          <p:cNvSpPr>
            <a:spLocks noGrp="1"/>
          </p:cNvSpPr>
          <p:nvPr>
            <p:ph type="ftr" sz="quarter" idx="11"/>
          </p:nvPr>
        </p:nvSpPr>
        <p:spPr/>
        <p:txBody>
          <a:bodyPr/>
          <a:lstStyle/>
          <a:p>
            <a:r>
              <a:rPr lang="en-US"/>
              <a:t>©2022 Proprietary and Confidential. All Rights Reserved. </a:t>
            </a:r>
          </a:p>
        </p:txBody>
      </p:sp>
      <p:sp>
        <p:nvSpPr>
          <p:cNvPr id="6" name="Slide Number Placeholder 5">
            <a:extLst>
              <a:ext uri="{FF2B5EF4-FFF2-40B4-BE49-F238E27FC236}">
                <a16:creationId xmlns:a16="http://schemas.microsoft.com/office/drawing/2014/main" id="{68E29176-FCBF-AFA3-BA08-D0B831DEE75F}"/>
              </a:ext>
            </a:extLst>
          </p:cNvPr>
          <p:cNvSpPr>
            <a:spLocks noGrp="1"/>
          </p:cNvSpPr>
          <p:nvPr>
            <p:ph type="sldNum" sz="quarter" idx="12"/>
          </p:nvPr>
        </p:nvSpPr>
        <p:spPr/>
        <p:txBody>
          <a:bodyPr/>
          <a:lstStyle/>
          <a:p>
            <a:fld id="{7C782477-AB63-BF4D-B45C-362C5D0D1DCA}" type="slidenum">
              <a:rPr lang="en-US" smtClean="0"/>
              <a:t>‹#›</a:t>
            </a:fld>
            <a:endParaRPr lang="en-US"/>
          </a:p>
        </p:txBody>
      </p:sp>
    </p:spTree>
    <p:extLst>
      <p:ext uri="{BB962C8B-B14F-4D97-AF65-F5344CB8AC3E}">
        <p14:creationId xmlns:p14="http://schemas.microsoft.com/office/powerpoint/2010/main" val="970707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022BB5-1C85-F2D2-3C05-71D1EBCFDEB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3B5514E-4F95-B5A6-B07A-9B8D884A597B}"/>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0B3D0A5-502C-4D65-4688-0524FE922E83}"/>
              </a:ext>
            </a:extLst>
          </p:cNvPr>
          <p:cNvSpPr>
            <a:spLocks noGrp="1"/>
          </p:cNvSpPr>
          <p:nvPr>
            <p:ph type="dt" sz="half" idx="10"/>
          </p:nvPr>
        </p:nvSpPr>
        <p:spPr/>
        <p:txBody>
          <a:bodyPr/>
          <a:lstStyle/>
          <a:p>
            <a:fld id="{3F792543-9EFB-9346-950D-669316856F7F}" type="datetime1">
              <a:rPr lang="en-GB" smtClean="0"/>
              <a:t>02/06/2023</a:t>
            </a:fld>
            <a:endParaRPr lang="en-US"/>
          </a:p>
        </p:txBody>
      </p:sp>
      <p:sp>
        <p:nvSpPr>
          <p:cNvPr id="5" name="Footer Placeholder 4">
            <a:extLst>
              <a:ext uri="{FF2B5EF4-FFF2-40B4-BE49-F238E27FC236}">
                <a16:creationId xmlns:a16="http://schemas.microsoft.com/office/drawing/2014/main" id="{532D08E9-01FD-6E3B-9640-ED8E39FC71B1}"/>
              </a:ext>
            </a:extLst>
          </p:cNvPr>
          <p:cNvSpPr>
            <a:spLocks noGrp="1"/>
          </p:cNvSpPr>
          <p:nvPr>
            <p:ph type="ftr" sz="quarter" idx="11"/>
          </p:nvPr>
        </p:nvSpPr>
        <p:spPr/>
        <p:txBody>
          <a:bodyPr/>
          <a:lstStyle/>
          <a:p>
            <a:r>
              <a:rPr lang="en-US"/>
              <a:t>©2022 Proprietary and Confidential. All Rights Reserved. </a:t>
            </a:r>
          </a:p>
        </p:txBody>
      </p:sp>
      <p:sp>
        <p:nvSpPr>
          <p:cNvPr id="6" name="Slide Number Placeholder 5">
            <a:extLst>
              <a:ext uri="{FF2B5EF4-FFF2-40B4-BE49-F238E27FC236}">
                <a16:creationId xmlns:a16="http://schemas.microsoft.com/office/drawing/2014/main" id="{8E5F264A-E2A5-15D1-15C4-C92CFB5812FD}"/>
              </a:ext>
            </a:extLst>
          </p:cNvPr>
          <p:cNvSpPr>
            <a:spLocks noGrp="1"/>
          </p:cNvSpPr>
          <p:nvPr>
            <p:ph type="sldNum" sz="quarter" idx="12"/>
          </p:nvPr>
        </p:nvSpPr>
        <p:spPr/>
        <p:txBody>
          <a:bodyPr/>
          <a:lstStyle/>
          <a:p>
            <a:fld id="{7C782477-AB63-BF4D-B45C-362C5D0D1DCA}" type="slidenum">
              <a:rPr lang="en-US" smtClean="0"/>
              <a:t>‹#›</a:t>
            </a:fld>
            <a:endParaRPr lang="en-US"/>
          </a:p>
        </p:txBody>
      </p:sp>
    </p:spTree>
    <p:extLst>
      <p:ext uri="{BB962C8B-B14F-4D97-AF65-F5344CB8AC3E}">
        <p14:creationId xmlns:p14="http://schemas.microsoft.com/office/powerpoint/2010/main" val="2918440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7723AFE-B1FD-09B1-2A17-E61761021293}"/>
              </a:ext>
            </a:extLst>
          </p:cNvPr>
          <p:cNvSpPr>
            <a:spLocks noGrp="1"/>
          </p:cNvSpPr>
          <p:nvPr>
            <p:ph type="dt" sz="half" idx="10"/>
          </p:nvPr>
        </p:nvSpPr>
        <p:spPr/>
        <p:txBody>
          <a:bodyPr/>
          <a:lstStyle/>
          <a:p>
            <a:fld id="{80C9F90D-8E58-5647-9D8D-F682CAA49897}" type="datetime1">
              <a:rPr lang="en-GB" smtClean="0"/>
              <a:pPr/>
              <a:t>02/06/2023</a:t>
            </a:fld>
            <a:endParaRPr lang="en-US" dirty="0"/>
          </a:p>
        </p:txBody>
      </p:sp>
      <p:sp>
        <p:nvSpPr>
          <p:cNvPr id="4" name="Footer Placeholder 3">
            <a:extLst>
              <a:ext uri="{FF2B5EF4-FFF2-40B4-BE49-F238E27FC236}">
                <a16:creationId xmlns:a16="http://schemas.microsoft.com/office/drawing/2014/main" id="{00742506-6B39-442E-DF8F-EE48271096DB}"/>
              </a:ext>
            </a:extLst>
          </p:cNvPr>
          <p:cNvSpPr>
            <a:spLocks noGrp="1"/>
          </p:cNvSpPr>
          <p:nvPr>
            <p:ph type="ftr" sz="quarter" idx="11"/>
          </p:nvPr>
        </p:nvSpPr>
        <p:spPr/>
        <p:txBody>
          <a:bodyPr/>
          <a:lstStyle/>
          <a:p>
            <a:r>
              <a:rPr lang="en-US"/>
              <a:t>©2022 Proprietary and Confidential. All Rights Reserved. </a:t>
            </a:r>
            <a:endParaRPr lang="en-US" dirty="0"/>
          </a:p>
        </p:txBody>
      </p:sp>
      <p:sp>
        <p:nvSpPr>
          <p:cNvPr id="5" name="Slide Number Placeholder 4">
            <a:extLst>
              <a:ext uri="{FF2B5EF4-FFF2-40B4-BE49-F238E27FC236}">
                <a16:creationId xmlns:a16="http://schemas.microsoft.com/office/drawing/2014/main" id="{A741258B-E43B-88DD-E95F-90121CDECF1C}"/>
              </a:ext>
            </a:extLst>
          </p:cNvPr>
          <p:cNvSpPr>
            <a:spLocks noGrp="1"/>
          </p:cNvSpPr>
          <p:nvPr>
            <p:ph type="sldNum" sz="quarter" idx="12"/>
          </p:nvPr>
        </p:nvSpPr>
        <p:spPr/>
        <p:txBody>
          <a:bodyPr/>
          <a:lstStyle/>
          <a:p>
            <a:fld id="{7C782477-AB63-BF4D-B45C-362C5D0D1DCA}" type="slidenum">
              <a:rPr lang="en-US" smtClean="0"/>
              <a:t>‹#›</a:t>
            </a:fld>
            <a:endParaRPr lang="en-US"/>
          </a:p>
        </p:txBody>
      </p:sp>
      <p:pic>
        <p:nvPicPr>
          <p:cNvPr id="6" name="Object 1" descr="preencoded.png">
            <a:extLst>
              <a:ext uri="{FF2B5EF4-FFF2-40B4-BE49-F238E27FC236}">
                <a16:creationId xmlns:a16="http://schemas.microsoft.com/office/drawing/2014/main" id="{57A29531-71AF-2784-B50B-DE6F3A901FBA}"/>
              </a:ext>
            </a:extLst>
          </p:cNvPr>
          <p:cNvPicPr>
            <a:picLocks noChangeAspect="1"/>
          </p:cNvPicPr>
          <p:nvPr userDrawn="1"/>
        </p:nvPicPr>
        <p:blipFill>
          <a:blip r:embed="rId2" cstate="screen">
            <a:extLst>
              <a:ext uri="{28A0092B-C50C-407E-A947-70E740481C1C}">
                <a14:useLocalDpi xmlns:a14="http://schemas.microsoft.com/office/drawing/2010/main"/>
              </a:ext>
            </a:extLst>
          </a:blip>
          <a:srcRect l="-5556" t="-5550" r="-5556" b="-5550"/>
          <a:stretch/>
        </p:blipFill>
        <p:spPr>
          <a:xfrm>
            <a:off x="5339547" y="2464686"/>
            <a:ext cx="1512906" cy="964314"/>
          </a:xfrm>
          <a:prstGeom prst="rect">
            <a:avLst/>
          </a:prstGeom>
        </p:spPr>
      </p:pic>
      <p:sp>
        <p:nvSpPr>
          <p:cNvPr id="7" name="Object 2">
            <a:extLst>
              <a:ext uri="{FF2B5EF4-FFF2-40B4-BE49-F238E27FC236}">
                <a16:creationId xmlns:a16="http://schemas.microsoft.com/office/drawing/2014/main" id="{8EB06598-FD05-AA9D-5E4E-B8E5707EF704}"/>
              </a:ext>
            </a:extLst>
          </p:cNvPr>
          <p:cNvSpPr/>
          <p:nvPr userDrawn="1"/>
        </p:nvSpPr>
        <p:spPr>
          <a:xfrm>
            <a:off x="4331638" y="3564323"/>
            <a:ext cx="3775347" cy="720112"/>
          </a:xfrm>
          <a:prstGeom prst="rect">
            <a:avLst/>
          </a:prstGeom>
          <a:noFill/>
        </p:spPr>
        <p:txBody>
          <a:bodyPr wrap="square" rtlCol="0" anchor="ctr"/>
          <a:lstStyle/>
          <a:p>
            <a:pPr algn="ctr">
              <a:lnSpc>
                <a:spcPts val="4032"/>
              </a:lnSpc>
              <a:buNone/>
            </a:pPr>
            <a:r>
              <a:rPr lang="en-US" sz="3200" kern="0" spc="0" dirty="0">
                <a:solidFill>
                  <a:srgbClr val="2A2921"/>
                </a:solidFill>
                <a:latin typeface="Montserrat" pitchFamily="34" charset="0"/>
                <a:ea typeface="Montserrat" pitchFamily="34" charset="-122"/>
                <a:cs typeface="Montserrat" pitchFamily="34" charset="-120"/>
              </a:rPr>
              <a:t>CHE</a:t>
            </a:r>
            <a:r>
              <a:rPr lang="en-US" sz="3200" kern="0" spc="0" dirty="0">
                <a:solidFill>
                  <a:srgbClr val="F31A1A"/>
                </a:solidFill>
                <a:latin typeface="Montserrat" pitchFamily="34" charset="0"/>
                <a:ea typeface="Montserrat" pitchFamily="34" charset="-122"/>
                <a:cs typeface="Montserrat" pitchFamily="34" charset="-120"/>
              </a:rPr>
              <a:t>N</a:t>
            </a:r>
            <a:r>
              <a:rPr lang="en-US" sz="3200" kern="0" spc="0" dirty="0">
                <a:solidFill>
                  <a:srgbClr val="2A2921"/>
                </a:solidFill>
                <a:latin typeface="Montserrat" pitchFamily="34" charset="0"/>
                <a:ea typeface="Montserrat" pitchFamily="34" charset="-122"/>
                <a:cs typeface="Montserrat" pitchFamily="34" charset="-120"/>
              </a:rPr>
              <a:t>OPE.COM</a:t>
            </a:r>
            <a:endParaRPr lang="en-US" dirty="0"/>
          </a:p>
        </p:txBody>
      </p:sp>
    </p:spTree>
    <p:extLst>
      <p:ext uri="{BB962C8B-B14F-4D97-AF65-F5344CB8AC3E}">
        <p14:creationId xmlns:p14="http://schemas.microsoft.com/office/powerpoint/2010/main" val="262698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A285FE0-AFFA-09D5-79EA-6A014839BA29}"/>
              </a:ext>
            </a:extLst>
          </p:cNvPr>
          <p:cNvSpPr>
            <a:spLocks noGrp="1"/>
          </p:cNvSpPr>
          <p:nvPr>
            <p:ph type="dt" sz="half" idx="10"/>
          </p:nvPr>
        </p:nvSpPr>
        <p:spPr/>
        <p:txBody>
          <a:bodyPr/>
          <a:lstStyle/>
          <a:p>
            <a:fld id="{80C9F90D-8E58-5647-9D8D-F682CAA49897}" type="datetime1">
              <a:rPr lang="en-GB" smtClean="0"/>
              <a:pPr/>
              <a:t>02/06/2023</a:t>
            </a:fld>
            <a:endParaRPr lang="en-US" dirty="0"/>
          </a:p>
        </p:txBody>
      </p:sp>
      <p:sp>
        <p:nvSpPr>
          <p:cNvPr id="4" name="Footer Placeholder 3">
            <a:extLst>
              <a:ext uri="{FF2B5EF4-FFF2-40B4-BE49-F238E27FC236}">
                <a16:creationId xmlns:a16="http://schemas.microsoft.com/office/drawing/2014/main" id="{007E0CC8-E584-5D56-BC06-9237001B68E1}"/>
              </a:ext>
            </a:extLst>
          </p:cNvPr>
          <p:cNvSpPr>
            <a:spLocks noGrp="1"/>
          </p:cNvSpPr>
          <p:nvPr>
            <p:ph type="ftr" sz="quarter" idx="11"/>
          </p:nvPr>
        </p:nvSpPr>
        <p:spPr/>
        <p:txBody>
          <a:bodyPr/>
          <a:lstStyle/>
          <a:p>
            <a:r>
              <a:rPr lang="en-US"/>
              <a:t>©2022 Proprietary and Confidential. All Rights Reserved. </a:t>
            </a:r>
            <a:endParaRPr lang="en-US" dirty="0"/>
          </a:p>
        </p:txBody>
      </p:sp>
      <p:sp>
        <p:nvSpPr>
          <p:cNvPr id="5" name="Slide Number Placeholder 4">
            <a:extLst>
              <a:ext uri="{FF2B5EF4-FFF2-40B4-BE49-F238E27FC236}">
                <a16:creationId xmlns:a16="http://schemas.microsoft.com/office/drawing/2014/main" id="{1AED58DD-917C-8CC0-F4BA-DBEB9866E102}"/>
              </a:ext>
            </a:extLst>
          </p:cNvPr>
          <p:cNvSpPr>
            <a:spLocks noGrp="1"/>
          </p:cNvSpPr>
          <p:nvPr>
            <p:ph type="sldNum" sz="quarter" idx="12"/>
          </p:nvPr>
        </p:nvSpPr>
        <p:spPr/>
        <p:txBody>
          <a:bodyPr/>
          <a:lstStyle/>
          <a:p>
            <a:fld id="{7C782477-AB63-BF4D-B45C-362C5D0D1DCA}" type="slidenum">
              <a:rPr lang="en-US" smtClean="0"/>
              <a:t>‹#›</a:t>
            </a:fld>
            <a:endParaRPr lang="en-US"/>
          </a:p>
        </p:txBody>
      </p:sp>
      <p:pic>
        <p:nvPicPr>
          <p:cNvPr id="18" name="Object 1" descr="preencoded.png">
            <a:extLst>
              <a:ext uri="{FF2B5EF4-FFF2-40B4-BE49-F238E27FC236}">
                <a16:creationId xmlns:a16="http://schemas.microsoft.com/office/drawing/2014/main" id="{9A2F1023-3BC8-3E0F-D559-5B50BB7A20A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76181" cy="1780730"/>
          </a:xfrm>
          <a:prstGeom prst="rect">
            <a:avLst/>
          </a:prstGeom>
        </p:spPr>
      </p:pic>
      <p:sp>
        <p:nvSpPr>
          <p:cNvPr id="19" name="Object 2">
            <a:extLst>
              <a:ext uri="{FF2B5EF4-FFF2-40B4-BE49-F238E27FC236}">
                <a16:creationId xmlns:a16="http://schemas.microsoft.com/office/drawing/2014/main" id="{37C76231-2448-4F53-8C02-FD62BBEDCCF0}"/>
              </a:ext>
            </a:extLst>
          </p:cNvPr>
          <p:cNvSpPr/>
          <p:nvPr userDrawn="1"/>
        </p:nvSpPr>
        <p:spPr>
          <a:xfrm>
            <a:off x="476131" y="447563"/>
            <a:ext cx="11246213" cy="528504"/>
          </a:xfrm>
          <a:prstGeom prst="rect">
            <a:avLst/>
          </a:prstGeom>
          <a:noFill/>
        </p:spPr>
        <p:txBody>
          <a:bodyPr wrap="square" lIns="0" tIns="0" rIns="0" bIns="0" rtlCol="0" anchor="t"/>
          <a:lstStyle/>
          <a:p>
            <a:pPr algn="l">
              <a:lnSpc>
                <a:spcPts val="4630"/>
              </a:lnSpc>
              <a:spcAft>
                <a:spcPts val="600"/>
              </a:spcAft>
              <a:buNone/>
            </a:pPr>
            <a:r>
              <a:rPr lang="en-US" sz="3200" dirty="0">
                <a:solidFill>
                  <a:srgbClr val="2A2921"/>
                </a:solidFill>
                <a:latin typeface="Montserrat" pitchFamily="34" charset="0"/>
                <a:ea typeface="Montserrat" pitchFamily="34" charset="-122"/>
                <a:cs typeface="Montserrat" pitchFamily="34" charset="-120"/>
              </a:rPr>
              <a:t>The </a:t>
            </a:r>
            <a:r>
              <a:rPr lang="en-US" sz="3200" b="1" dirty="0">
                <a:solidFill>
                  <a:srgbClr val="F31A1A"/>
                </a:solidFill>
                <a:latin typeface="Montserrat" pitchFamily="34" charset="0"/>
                <a:ea typeface="Montserrat" pitchFamily="34" charset="-122"/>
                <a:cs typeface="Montserrat" pitchFamily="34" charset="-120"/>
              </a:rPr>
              <a:t>Black Swan</a:t>
            </a:r>
            <a:endParaRPr lang="en-US" sz="3200" dirty="0"/>
          </a:p>
        </p:txBody>
      </p:sp>
      <p:sp>
        <p:nvSpPr>
          <p:cNvPr id="20" name="Object 3">
            <a:extLst>
              <a:ext uri="{FF2B5EF4-FFF2-40B4-BE49-F238E27FC236}">
                <a16:creationId xmlns:a16="http://schemas.microsoft.com/office/drawing/2014/main" id="{2BBD691F-D011-EEDA-3272-77A4A2659AF2}"/>
              </a:ext>
            </a:extLst>
          </p:cNvPr>
          <p:cNvSpPr/>
          <p:nvPr userDrawn="1"/>
        </p:nvSpPr>
        <p:spPr>
          <a:xfrm>
            <a:off x="476131" y="1059867"/>
            <a:ext cx="11246213" cy="711339"/>
          </a:xfrm>
          <a:prstGeom prst="rect">
            <a:avLst/>
          </a:prstGeom>
          <a:noFill/>
        </p:spPr>
        <p:txBody>
          <a:bodyPr wrap="square" lIns="0" tIns="0" rIns="0" bIns="0" rtlCol="0" anchor="t"/>
          <a:lstStyle/>
          <a:p>
            <a:pPr algn="l">
              <a:lnSpc>
                <a:spcPts val="1575"/>
              </a:lnSpc>
              <a:spcAft>
                <a:spcPts val="600"/>
              </a:spcAft>
              <a:buNone/>
            </a:pPr>
            <a:r>
              <a:rPr lang="en-US" sz="1100" i="1" dirty="0">
                <a:solidFill>
                  <a:srgbClr val="5A5A4C"/>
                </a:solidFill>
                <a:latin typeface="Montserrat" pitchFamily="34" charset="0"/>
                <a:ea typeface="Montserrat" pitchFamily="34" charset="-122"/>
                <a:cs typeface="Montserrat" pitchFamily="34" charset="-120"/>
              </a:rPr>
              <a:t>The Black Swan: The Impact of the Highly Improbable is a 2007 book by author and former options trader Nassim Nicholas Taleb. The book focuses on the</a:t>
            </a:r>
            <a:br>
              <a:rPr lang="en-US" sz="1100" i="1" dirty="0">
                <a:solidFill>
                  <a:srgbClr val="5A5A4C"/>
                </a:solidFill>
                <a:latin typeface="Montserrat" pitchFamily="34" charset="0"/>
                <a:ea typeface="Montserrat" pitchFamily="34" charset="-122"/>
                <a:cs typeface="Montserrat" pitchFamily="34" charset="-120"/>
              </a:rPr>
            </a:br>
            <a:r>
              <a:rPr lang="en-US" sz="1100" i="1" dirty="0">
                <a:solidFill>
                  <a:srgbClr val="5A5A4C"/>
                </a:solidFill>
                <a:latin typeface="Montserrat" pitchFamily="34" charset="0"/>
                <a:ea typeface="Montserrat" pitchFamily="34" charset="-122"/>
                <a:cs typeface="Montserrat" pitchFamily="34" charset="-120"/>
              </a:rPr>
              <a:t>extreme impact of rare and unpredictable outlier events—and the human tendency to find simplistic explanations for these events, retrospectively. Taleb</a:t>
            </a:r>
            <a:br>
              <a:rPr lang="en-US" sz="1100" i="1" dirty="0">
                <a:solidFill>
                  <a:srgbClr val="5A5A4C"/>
                </a:solidFill>
                <a:latin typeface="Montserrat" pitchFamily="34" charset="0"/>
                <a:ea typeface="Montserrat" pitchFamily="34" charset="-122"/>
                <a:cs typeface="Montserrat" pitchFamily="34" charset="-120"/>
              </a:rPr>
            </a:br>
            <a:r>
              <a:rPr lang="en-US" sz="1100" i="1" dirty="0">
                <a:solidFill>
                  <a:srgbClr val="5A5A4C"/>
                </a:solidFill>
                <a:latin typeface="Montserrat" pitchFamily="34" charset="0"/>
                <a:ea typeface="Montserrat" pitchFamily="34" charset="-122"/>
                <a:cs typeface="Montserrat" pitchFamily="34" charset="-120"/>
              </a:rPr>
              <a:t>calls this the Black Swan theory.</a:t>
            </a:r>
            <a:endParaRPr lang="en-US" dirty="0"/>
          </a:p>
        </p:txBody>
      </p:sp>
      <p:sp>
        <p:nvSpPr>
          <p:cNvPr id="21" name="Object 4">
            <a:extLst>
              <a:ext uri="{FF2B5EF4-FFF2-40B4-BE49-F238E27FC236}">
                <a16:creationId xmlns:a16="http://schemas.microsoft.com/office/drawing/2014/main" id="{2576C204-9D5E-FD1B-AB44-0C62731CC205}"/>
              </a:ext>
            </a:extLst>
          </p:cNvPr>
          <p:cNvSpPr/>
          <p:nvPr userDrawn="1"/>
        </p:nvSpPr>
        <p:spPr>
          <a:xfrm>
            <a:off x="8767109" y="2159730"/>
            <a:ext cx="2955235" cy="3849042"/>
          </a:xfrm>
          <a:prstGeom prst="rect">
            <a:avLst/>
          </a:prstGeom>
          <a:solidFill>
            <a:srgbClr val="FFFFFF"/>
          </a:solidFill>
          <a:ln w="25400">
            <a:solidFill>
              <a:srgbClr val="000000"/>
            </a:solidFill>
            <a:prstDash val="solid"/>
            <a:miter lim="800000"/>
          </a:ln>
        </p:spPr>
      </p:sp>
      <p:pic>
        <p:nvPicPr>
          <p:cNvPr id="22" name="Object 5" descr="preencoded.png">
            <a:extLst>
              <a:ext uri="{FF2B5EF4-FFF2-40B4-BE49-F238E27FC236}">
                <a16:creationId xmlns:a16="http://schemas.microsoft.com/office/drawing/2014/main" id="{0F1FC337-A7D3-0532-8999-06967D9E9FAD}"/>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8786154" y="2178775"/>
            <a:ext cx="2917144" cy="3810952"/>
          </a:xfrm>
          <a:prstGeom prst="rect">
            <a:avLst/>
          </a:prstGeom>
        </p:spPr>
      </p:pic>
      <p:sp>
        <p:nvSpPr>
          <p:cNvPr id="23" name="Object 6">
            <a:extLst>
              <a:ext uri="{FF2B5EF4-FFF2-40B4-BE49-F238E27FC236}">
                <a16:creationId xmlns:a16="http://schemas.microsoft.com/office/drawing/2014/main" id="{A372127A-5539-9689-5832-F5EE75C1A16D}"/>
              </a:ext>
            </a:extLst>
          </p:cNvPr>
          <p:cNvSpPr/>
          <p:nvPr userDrawn="1"/>
        </p:nvSpPr>
        <p:spPr>
          <a:xfrm>
            <a:off x="8767109" y="2159730"/>
            <a:ext cx="2955235" cy="3849042"/>
          </a:xfrm>
          <a:prstGeom prst="rect">
            <a:avLst/>
          </a:prstGeom>
          <a:noFill/>
          <a:ln w="25400">
            <a:solidFill>
              <a:srgbClr val="000000"/>
            </a:solidFill>
            <a:prstDash val="solid"/>
            <a:miter lim="800000"/>
          </a:ln>
        </p:spPr>
      </p:sp>
      <p:sp>
        <p:nvSpPr>
          <p:cNvPr id="24" name="Object 7">
            <a:extLst>
              <a:ext uri="{FF2B5EF4-FFF2-40B4-BE49-F238E27FC236}">
                <a16:creationId xmlns:a16="http://schemas.microsoft.com/office/drawing/2014/main" id="{5A189BDE-1178-1F62-4D01-6E4DCB6AAAD8}"/>
              </a:ext>
            </a:extLst>
          </p:cNvPr>
          <p:cNvSpPr/>
          <p:nvPr userDrawn="1"/>
        </p:nvSpPr>
        <p:spPr>
          <a:xfrm>
            <a:off x="761810" y="2418746"/>
            <a:ext cx="7592077" cy="1494366"/>
          </a:xfrm>
          <a:prstGeom prst="rect">
            <a:avLst/>
          </a:prstGeom>
          <a:noFill/>
        </p:spPr>
        <p:txBody>
          <a:bodyPr wrap="square" lIns="0" tIns="0" rIns="0" bIns="0" rtlCol="0" anchor="t"/>
          <a:lstStyle/>
          <a:p>
            <a:pPr algn="l">
              <a:lnSpc>
                <a:spcPts val="1890"/>
              </a:lnSpc>
              <a:spcAft>
                <a:spcPts val="600"/>
              </a:spcAft>
              <a:buNone/>
            </a:pPr>
            <a:r>
              <a:rPr lang="en-US" sz="1400" dirty="0">
                <a:solidFill>
                  <a:srgbClr val="2A2921"/>
                </a:solidFill>
                <a:latin typeface="Montserrat" pitchFamily="34" charset="0"/>
                <a:ea typeface="Montserrat" pitchFamily="34" charset="-122"/>
                <a:cs typeface="Montserrat" pitchFamily="34" charset="-120"/>
              </a:rPr>
              <a:t>A central idea in Taleb's book is not to attempt to predict Black Swan events, but to</a:t>
            </a:r>
            <a:br>
              <a:rPr lang="en-US" sz="1400" dirty="0">
                <a:solidFill>
                  <a:srgbClr val="2A2921"/>
                </a:solidFill>
                <a:latin typeface="Montserrat" pitchFamily="34" charset="0"/>
                <a:ea typeface="Montserrat" pitchFamily="34" charset="-122"/>
                <a:cs typeface="Montserrat" pitchFamily="34" charset="-120"/>
              </a:rPr>
            </a:br>
            <a:r>
              <a:rPr lang="en-US" sz="1400" dirty="0">
                <a:solidFill>
                  <a:srgbClr val="2A2921"/>
                </a:solidFill>
                <a:latin typeface="Montserrat" pitchFamily="34" charset="0"/>
                <a:ea typeface="Montserrat" pitchFamily="34" charset="-122"/>
                <a:cs typeface="Montserrat" pitchFamily="34" charset="-120"/>
              </a:rPr>
              <a:t>build robustness to negative events and an ability to exploit positive events.</a:t>
            </a:r>
            <a:br>
              <a:rPr lang="en-US" sz="1400" dirty="0">
                <a:solidFill>
                  <a:srgbClr val="2A2921"/>
                </a:solidFill>
                <a:latin typeface="Montserrat" pitchFamily="34" charset="0"/>
                <a:ea typeface="Montserrat" pitchFamily="34" charset="-122"/>
                <a:cs typeface="Montserrat" pitchFamily="34" charset="-120"/>
              </a:rPr>
            </a:br>
            <a:r>
              <a:rPr lang="en-US" sz="1400" dirty="0">
                <a:solidFill>
                  <a:srgbClr val="2A2921"/>
                </a:solidFill>
                <a:latin typeface="Montserrat" pitchFamily="34" charset="0"/>
                <a:ea typeface="Montserrat" pitchFamily="34" charset="-122"/>
                <a:cs typeface="Montserrat" pitchFamily="34" charset="-120"/>
              </a:rPr>
              <a:t>“Robustness” reflects an attitude where nothing is permitted to fail under conditions</a:t>
            </a:r>
            <a:br>
              <a:rPr lang="en-US" sz="1400" dirty="0">
                <a:solidFill>
                  <a:srgbClr val="2A2921"/>
                </a:solidFill>
                <a:latin typeface="Montserrat" pitchFamily="34" charset="0"/>
                <a:ea typeface="Montserrat" pitchFamily="34" charset="-122"/>
                <a:cs typeface="Montserrat" pitchFamily="34" charset="-120"/>
              </a:rPr>
            </a:br>
            <a:r>
              <a:rPr lang="en-US" sz="1400" dirty="0">
                <a:solidFill>
                  <a:srgbClr val="2A2921"/>
                </a:solidFill>
                <a:latin typeface="Montserrat" pitchFamily="34" charset="0"/>
                <a:ea typeface="Montserrat" pitchFamily="34" charset="-122"/>
                <a:cs typeface="Montserrat" pitchFamily="34" charset="-120"/>
              </a:rPr>
              <a:t>of change. </a:t>
            </a:r>
            <a:r>
              <a:rPr lang="en-US" sz="1400" dirty="0" err="1">
                <a:solidFill>
                  <a:srgbClr val="2A2921"/>
                </a:solidFill>
                <a:latin typeface="Montserrat" pitchFamily="34" charset="0"/>
                <a:ea typeface="Montserrat" pitchFamily="34" charset="-122"/>
                <a:cs typeface="Montserrat" pitchFamily="34" charset="-120"/>
              </a:rPr>
              <a:t>Taleb</a:t>
            </a:r>
            <a:r>
              <a:rPr lang="en-US" sz="1400" dirty="0">
                <a:solidFill>
                  <a:srgbClr val="2A2921"/>
                </a:solidFill>
                <a:latin typeface="Montserrat" pitchFamily="34" charset="0"/>
                <a:ea typeface="Montserrat" pitchFamily="34" charset="-122"/>
                <a:cs typeface="Montserrat" pitchFamily="34" charset="-120"/>
              </a:rPr>
              <a:t> contends that banks and trading firms are vulnerable to</a:t>
            </a:r>
            <a:br>
              <a:rPr lang="en-US" sz="1400" dirty="0">
                <a:solidFill>
                  <a:srgbClr val="2A2921"/>
                </a:solidFill>
                <a:latin typeface="Montserrat" pitchFamily="34" charset="0"/>
                <a:ea typeface="Montserrat" pitchFamily="34" charset="-122"/>
                <a:cs typeface="Montserrat" pitchFamily="34" charset="-120"/>
              </a:rPr>
            </a:br>
            <a:r>
              <a:rPr lang="en-US" sz="1400" dirty="0">
                <a:solidFill>
                  <a:srgbClr val="2A2921"/>
                </a:solidFill>
                <a:latin typeface="Montserrat" pitchFamily="34" charset="0"/>
                <a:ea typeface="Montserrat" pitchFamily="34" charset="-122"/>
                <a:cs typeface="Montserrat" pitchFamily="34" charset="-120"/>
              </a:rPr>
              <a:t>hazardous Black Swan events and are exposed to losses beyond those predicted by</a:t>
            </a:r>
            <a:br>
              <a:rPr lang="en-US" sz="1400" dirty="0">
                <a:solidFill>
                  <a:srgbClr val="2A2921"/>
                </a:solidFill>
                <a:latin typeface="Montserrat" pitchFamily="34" charset="0"/>
                <a:ea typeface="Montserrat" pitchFamily="34" charset="-122"/>
                <a:cs typeface="Montserrat" pitchFamily="34" charset="-120"/>
              </a:rPr>
            </a:br>
            <a:r>
              <a:rPr lang="en-US" sz="1400" dirty="0">
                <a:solidFill>
                  <a:srgbClr val="2A2921"/>
                </a:solidFill>
                <a:latin typeface="Montserrat" pitchFamily="34" charset="0"/>
                <a:ea typeface="Montserrat" pitchFamily="34" charset="-122"/>
                <a:cs typeface="Montserrat" pitchFamily="34" charset="-120"/>
              </a:rPr>
              <a:t>their defective financial models.</a:t>
            </a:r>
            <a:endParaRPr lang="en-US" dirty="0"/>
          </a:p>
        </p:txBody>
      </p:sp>
      <p:sp>
        <p:nvSpPr>
          <p:cNvPr id="25" name="Object 8">
            <a:extLst>
              <a:ext uri="{FF2B5EF4-FFF2-40B4-BE49-F238E27FC236}">
                <a16:creationId xmlns:a16="http://schemas.microsoft.com/office/drawing/2014/main" id="{15FA0DEC-8216-361F-0CEF-7FAA75E1FC30}"/>
              </a:ext>
            </a:extLst>
          </p:cNvPr>
          <p:cNvSpPr/>
          <p:nvPr userDrawn="1"/>
        </p:nvSpPr>
        <p:spPr>
          <a:xfrm>
            <a:off x="761810" y="4340409"/>
            <a:ext cx="7423402" cy="9523"/>
          </a:xfrm>
          <a:prstGeom prst="line">
            <a:avLst/>
          </a:prstGeom>
          <a:noFill/>
          <a:ln w="12700">
            <a:solidFill>
              <a:srgbClr val="5A5A4C"/>
            </a:solidFill>
            <a:prstDash val="solid"/>
            <a:miter lim="800000"/>
          </a:ln>
        </p:spPr>
      </p:sp>
      <p:sp>
        <p:nvSpPr>
          <p:cNvPr id="26" name="Object 9">
            <a:extLst>
              <a:ext uri="{FF2B5EF4-FFF2-40B4-BE49-F238E27FC236}">
                <a16:creationId xmlns:a16="http://schemas.microsoft.com/office/drawing/2014/main" id="{E76B37D6-6DF8-5B8C-7482-15946D04CBFD}"/>
              </a:ext>
            </a:extLst>
          </p:cNvPr>
          <p:cNvSpPr/>
          <p:nvPr userDrawn="1"/>
        </p:nvSpPr>
        <p:spPr>
          <a:xfrm>
            <a:off x="761810" y="4654656"/>
            <a:ext cx="7719621" cy="955386"/>
          </a:xfrm>
          <a:prstGeom prst="rect">
            <a:avLst/>
          </a:prstGeom>
          <a:noFill/>
        </p:spPr>
        <p:txBody>
          <a:bodyPr wrap="square" lIns="0" tIns="0" rIns="0" bIns="0" rtlCol="0" anchor="t"/>
          <a:lstStyle/>
          <a:p>
            <a:pPr algn="l">
              <a:lnSpc>
                <a:spcPts val="1890"/>
              </a:lnSpc>
              <a:spcAft>
                <a:spcPts val="600"/>
              </a:spcAft>
              <a:buNone/>
            </a:pPr>
            <a:r>
              <a:rPr lang="en-US" sz="1400" dirty="0">
                <a:solidFill>
                  <a:srgbClr val="2A2921"/>
                </a:solidFill>
                <a:latin typeface="Montserrat" pitchFamily="34" charset="0"/>
                <a:ea typeface="Montserrat" pitchFamily="34" charset="-122"/>
                <a:cs typeface="Montserrat" pitchFamily="34" charset="-120"/>
              </a:rPr>
              <a:t>The book asserts that a “Black Swan” event depends on the observer: for example,</a:t>
            </a:r>
            <a:br>
              <a:rPr lang="en-US" sz="1400" dirty="0">
                <a:solidFill>
                  <a:srgbClr val="2A2921"/>
                </a:solidFill>
                <a:latin typeface="Montserrat" pitchFamily="34" charset="0"/>
                <a:ea typeface="Montserrat" pitchFamily="34" charset="-122"/>
                <a:cs typeface="Montserrat" pitchFamily="34" charset="-120"/>
              </a:rPr>
            </a:br>
            <a:r>
              <a:rPr lang="en-US" sz="1400" dirty="0">
                <a:solidFill>
                  <a:srgbClr val="2A2921"/>
                </a:solidFill>
                <a:latin typeface="Montserrat" pitchFamily="34" charset="0"/>
                <a:ea typeface="Montserrat" pitchFamily="34" charset="-122"/>
                <a:cs typeface="Montserrat" pitchFamily="34" charset="-120"/>
              </a:rPr>
              <a:t>what may be a Black Swan surprise for a turkey is not a Black Swan surprise for its</a:t>
            </a:r>
            <a:br>
              <a:rPr lang="en-US" sz="1400" dirty="0">
                <a:solidFill>
                  <a:srgbClr val="2A2921"/>
                </a:solidFill>
                <a:latin typeface="Montserrat" pitchFamily="34" charset="0"/>
                <a:ea typeface="Montserrat" pitchFamily="34" charset="-122"/>
                <a:cs typeface="Montserrat" pitchFamily="34" charset="-120"/>
              </a:rPr>
            </a:br>
            <a:r>
              <a:rPr lang="en-US" sz="1400" dirty="0">
                <a:solidFill>
                  <a:srgbClr val="2A2921"/>
                </a:solidFill>
                <a:latin typeface="Montserrat" pitchFamily="34" charset="0"/>
                <a:ea typeface="Montserrat" pitchFamily="34" charset="-122"/>
                <a:cs typeface="Montserrat" pitchFamily="34" charset="-120"/>
              </a:rPr>
              <a:t>butcher. Hence the objective should be to “avoid being the turkey”, by identifying</a:t>
            </a:r>
            <a:br>
              <a:rPr lang="en-US" sz="1400" dirty="0">
                <a:solidFill>
                  <a:srgbClr val="2A2921"/>
                </a:solidFill>
                <a:latin typeface="Montserrat" pitchFamily="34" charset="0"/>
                <a:ea typeface="Montserrat" pitchFamily="34" charset="-122"/>
                <a:cs typeface="Montserrat" pitchFamily="34" charset="-120"/>
              </a:rPr>
            </a:br>
            <a:r>
              <a:rPr lang="en-US" sz="1400" dirty="0">
                <a:solidFill>
                  <a:srgbClr val="2A2921"/>
                </a:solidFill>
                <a:latin typeface="Montserrat" pitchFamily="34" charset="0"/>
                <a:ea typeface="Montserrat" pitchFamily="34" charset="-122"/>
                <a:cs typeface="Montserrat" pitchFamily="34" charset="-120"/>
              </a:rPr>
              <a:t>areas of vulnerability in order to “turn the Black Swans white”.</a:t>
            </a:r>
            <a:endParaRPr lang="en-US" dirty="0"/>
          </a:p>
        </p:txBody>
      </p:sp>
    </p:spTree>
    <p:extLst>
      <p:ext uri="{BB962C8B-B14F-4D97-AF65-F5344CB8AC3E}">
        <p14:creationId xmlns:p14="http://schemas.microsoft.com/office/powerpoint/2010/main" val="697143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22B9F71-94A5-0AAC-BF41-C511EC514BE9}"/>
              </a:ext>
            </a:extLst>
          </p:cNvPr>
          <p:cNvSpPr>
            <a:spLocks noGrp="1"/>
          </p:cNvSpPr>
          <p:nvPr>
            <p:ph type="dt" sz="half" idx="10"/>
          </p:nvPr>
        </p:nvSpPr>
        <p:spPr/>
        <p:txBody>
          <a:bodyPr/>
          <a:lstStyle/>
          <a:p>
            <a:fld id="{80C9F90D-8E58-5647-9D8D-F682CAA49897}" type="datetime1">
              <a:rPr lang="en-GB" smtClean="0"/>
              <a:pPr/>
              <a:t>02/06/2023</a:t>
            </a:fld>
            <a:endParaRPr lang="en-US" dirty="0"/>
          </a:p>
        </p:txBody>
      </p:sp>
      <p:sp>
        <p:nvSpPr>
          <p:cNvPr id="4" name="Footer Placeholder 3">
            <a:extLst>
              <a:ext uri="{FF2B5EF4-FFF2-40B4-BE49-F238E27FC236}">
                <a16:creationId xmlns:a16="http://schemas.microsoft.com/office/drawing/2014/main" id="{211A70FC-EC7D-9891-95F8-FB237944EBA4}"/>
              </a:ext>
            </a:extLst>
          </p:cNvPr>
          <p:cNvSpPr>
            <a:spLocks noGrp="1"/>
          </p:cNvSpPr>
          <p:nvPr>
            <p:ph type="ftr" sz="quarter" idx="11"/>
          </p:nvPr>
        </p:nvSpPr>
        <p:spPr/>
        <p:txBody>
          <a:bodyPr/>
          <a:lstStyle/>
          <a:p>
            <a:r>
              <a:rPr lang="en-US"/>
              <a:t>©2022 Proprietary and Confidential. All Rights Reserved. </a:t>
            </a:r>
            <a:endParaRPr lang="en-US" dirty="0"/>
          </a:p>
        </p:txBody>
      </p:sp>
      <p:sp>
        <p:nvSpPr>
          <p:cNvPr id="5" name="Slide Number Placeholder 4">
            <a:extLst>
              <a:ext uri="{FF2B5EF4-FFF2-40B4-BE49-F238E27FC236}">
                <a16:creationId xmlns:a16="http://schemas.microsoft.com/office/drawing/2014/main" id="{FAAA0DDE-3FFA-C836-3817-CA0D87351EBB}"/>
              </a:ext>
            </a:extLst>
          </p:cNvPr>
          <p:cNvSpPr>
            <a:spLocks noGrp="1"/>
          </p:cNvSpPr>
          <p:nvPr>
            <p:ph type="sldNum" sz="quarter" idx="12"/>
          </p:nvPr>
        </p:nvSpPr>
        <p:spPr/>
        <p:txBody>
          <a:bodyPr/>
          <a:lstStyle/>
          <a:p>
            <a:fld id="{7C782477-AB63-BF4D-B45C-362C5D0D1DCA}" type="slidenum">
              <a:rPr lang="en-US" smtClean="0"/>
              <a:t>‹#›</a:t>
            </a:fld>
            <a:endParaRPr lang="en-US"/>
          </a:p>
        </p:txBody>
      </p:sp>
      <p:pic>
        <p:nvPicPr>
          <p:cNvPr id="6" name="Object 1" descr="preencoded.png">
            <a:extLst>
              <a:ext uri="{FF2B5EF4-FFF2-40B4-BE49-F238E27FC236}">
                <a16:creationId xmlns:a16="http://schemas.microsoft.com/office/drawing/2014/main" id="{E4A5766A-4FED-0F6B-34AB-31FE6B3B27C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89953" y="0"/>
            <a:ext cx="76181" cy="1237940"/>
          </a:xfrm>
          <a:prstGeom prst="rect">
            <a:avLst/>
          </a:prstGeom>
        </p:spPr>
      </p:pic>
      <p:sp>
        <p:nvSpPr>
          <p:cNvPr id="7" name="Object 2">
            <a:extLst>
              <a:ext uri="{FF2B5EF4-FFF2-40B4-BE49-F238E27FC236}">
                <a16:creationId xmlns:a16="http://schemas.microsoft.com/office/drawing/2014/main" id="{BFEF8313-6850-A25E-02B8-836C557F4049}"/>
              </a:ext>
            </a:extLst>
          </p:cNvPr>
          <p:cNvSpPr/>
          <p:nvPr userDrawn="1"/>
        </p:nvSpPr>
        <p:spPr>
          <a:xfrm>
            <a:off x="4666083" y="447563"/>
            <a:ext cx="7052441" cy="504699"/>
          </a:xfrm>
          <a:prstGeom prst="rect">
            <a:avLst/>
          </a:prstGeom>
          <a:noFill/>
        </p:spPr>
        <p:txBody>
          <a:bodyPr wrap="square" lIns="0" tIns="0" rIns="0" bIns="0" rtlCol="0" anchor="t"/>
          <a:lstStyle/>
          <a:p>
            <a:pPr algn="l">
              <a:lnSpc>
                <a:spcPts val="4064"/>
              </a:lnSpc>
              <a:spcAft>
                <a:spcPts val="600"/>
              </a:spcAft>
              <a:buNone/>
            </a:pPr>
            <a:r>
              <a:rPr lang="en-US" sz="3200" b="1" dirty="0">
                <a:solidFill>
                  <a:srgbClr val="F31A1A"/>
                </a:solidFill>
                <a:latin typeface="Montserrat" pitchFamily="34" charset="0"/>
                <a:ea typeface="Montserrat" pitchFamily="34" charset="-122"/>
                <a:cs typeface="Montserrat" pitchFamily="34" charset="-120"/>
              </a:rPr>
              <a:t>Cont.</a:t>
            </a:r>
            <a:endParaRPr lang="en-US" dirty="0"/>
          </a:p>
        </p:txBody>
      </p:sp>
      <p:sp>
        <p:nvSpPr>
          <p:cNvPr id="8" name="Object 3">
            <a:extLst>
              <a:ext uri="{FF2B5EF4-FFF2-40B4-BE49-F238E27FC236}">
                <a16:creationId xmlns:a16="http://schemas.microsoft.com/office/drawing/2014/main" id="{3A47E6F4-7C46-67E1-AE21-61DCDC32C16B}"/>
              </a:ext>
            </a:extLst>
          </p:cNvPr>
          <p:cNvSpPr/>
          <p:nvPr userDrawn="1"/>
        </p:nvSpPr>
        <p:spPr>
          <a:xfrm>
            <a:off x="0" y="0"/>
            <a:ext cx="4199475" cy="6865808"/>
          </a:xfrm>
          <a:prstGeom prst="rect">
            <a:avLst/>
          </a:prstGeom>
          <a:solidFill>
            <a:srgbClr val="F5F5F5"/>
          </a:solidFill>
        </p:spPr>
      </p:sp>
      <p:pic>
        <p:nvPicPr>
          <p:cNvPr id="9" name="Object 4" descr="preencoded.png">
            <a:extLst>
              <a:ext uri="{FF2B5EF4-FFF2-40B4-BE49-F238E27FC236}">
                <a16:creationId xmlns:a16="http://schemas.microsoft.com/office/drawing/2014/main" id="{D9848091-084D-63FD-2CCA-5CE6DCC6DF3B}"/>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0" y="0"/>
            <a:ext cx="4199475" cy="6865808"/>
          </a:xfrm>
          <a:prstGeom prst="rect">
            <a:avLst/>
          </a:prstGeom>
        </p:spPr>
      </p:pic>
      <p:sp>
        <p:nvSpPr>
          <p:cNvPr id="10" name="Object 5">
            <a:extLst>
              <a:ext uri="{FF2B5EF4-FFF2-40B4-BE49-F238E27FC236}">
                <a16:creationId xmlns:a16="http://schemas.microsoft.com/office/drawing/2014/main" id="{1FB1FAA3-1BFC-6CEA-A4AB-8BE89ADD52E1}"/>
              </a:ext>
            </a:extLst>
          </p:cNvPr>
          <p:cNvSpPr/>
          <p:nvPr userDrawn="1"/>
        </p:nvSpPr>
        <p:spPr>
          <a:xfrm>
            <a:off x="4951761" y="1537904"/>
            <a:ext cx="6475382" cy="1574685"/>
          </a:xfrm>
          <a:prstGeom prst="rect">
            <a:avLst/>
          </a:prstGeom>
          <a:noFill/>
        </p:spPr>
        <p:txBody>
          <a:bodyPr wrap="square" rtlCol="0" anchor="ctr"/>
          <a:lstStyle/>
          <a:p>
            <a:pPr algn="l">
              <a:lnSpc>
                <a:spcPts val="1960"/>
              </a:lnSpc>
              <a:buNone/>
            </a:pPr>
            <a:r>
              <a:rPr lang="en-US" sz="1400" kern="0" spc="0" dirty="0">
                <a:solidFill>
                  <a:srgbClr val="2A2921"/>
                </a:solidFill>
                <a:latin typeface="Montserrat" pitchFamily="34" charset="0"/>
                <a:ea typeface="Montserrat" pitchFamily="34" charset="-122"/>
                <a:cs typeface="Montserrat" pitchFamily="34" charset="-120"/>
              </a:rPr>
              <a:t>Taleb has referred to the book as an essay or a narrative with one single idea: "our blindness with respect to randomness, particularly large deviations." The book moves from literary subjects in the beginning to scientific and mathematical subjects in the later portions. Part One and the beginning of Part Two delve into psychology.</a:t>
            </a:r>
            <a:endParaRPr lang="en-US" dirty="0"/>
          </a:p>
        </p:txBody>
      </p:sp>
      <p:sp>
        <p:nvSpPr>
          <p:cNvPr id="11" name="Object 7">
            <a:extLst>
              <a:ext uri="{FF2B5EF4-FFF2-40B4-BE49-F238E27FC236}">
                <a16:creationId xmlns:a16="http://schemas.microsoft.com/office/drawing/2014/main" id="{0638D04C-9DE1-FF26-E191-6C3277F4E4E4}"/>
              </a:ext>
            </a:extLst>
          </p:cNvPr>
          <p:cNvSpPr/>
          <p:nvPr userDrawn="1"/>
        </p:nvSpPr>
        <p:spPr>
          <a:xfrm>
            <a:off x="4951761" y="3429000"/>
            <a:ext cx="6475382" cy="2336945"/>
          </a:xfrm>
          <a:prstGeom prst="rect">
            <a:avLst/>
          </a:prstGeom>
          <a:noFill/>
        </p:spPr>
        <p:txBody>
          <a:bodyPr wrap="square" rtlCol="0" anchor="ctr"/>
          <a:lstStyle/>
          <a:p>
            <a:pPr algn="l">
              <a:lnSpc>
                <a:spcPts val="1960"/>
              </a:lnSpc>
              <a:buNone/>
            </a:pPr>
            <a:r>
              <a:rPr lang="en-US" sz="1400" kern="0" spc="0" dirty="0">
                <a:solidFill>
                  <a:srgbClr val="2A2921"/>
                </a:solidFill>
                <a:latin typeface="Montserrat" pitchFamily="34" charset="0"/>
                <a:ea typeface="Montserrat" pitchFamily="34" charset="-122"/>
                <a:cs typeface="Montserrat" pitchFamily="34" charset="-120"/>
              </a:rPr>
              <a:t>Taleb acknowledges a contradiction in the book. He uses an exact metaphor, the Black Swan Idea to argue against the "unknown, the abstract, and imprecise uncertain—white ravens, pink elephants, or evaporating denizens of a remote planet orbiting Tau Ceti. "There is a contradiction; this book is a story, and I prefer to use stories and vignettes to illustrate our gullibility about stories and our preference for the dangerous compression of narratives.... You need a story to displace a story. Metaphors and stories are far more potent (alas) than ideas; they are also easier to remember and more fun to read."</a:t>
            </a:r>
            <a:endParaRPr lang="en-US" dirty="0"/>
          </a:p>
        </p:txBody>
      </p:sp>
      <p:pic>
        <p:nvPicPr>
          <p:cNvPr id="12" name="Object 8" descr="preencoded.png">
            <a:extLst>
              <a:ext uri="{FF2B5EF4-FFF2-40B4-BE49-F238E27FC236}">
                <a16:creationId xmlns:a16="http://schemas.microsoft.com/office/drawing/2014/main" id="{64CA6C78-2F6F-357C-D930-1B0EA521E9A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42839" y="6380154"/>
            <a:ext cx="522851" cy="333292"/>
          </a:xfrm>
          <a:prstGeom prst="rect">
            <a:avLst/>
          </a:prstGeom>
        </p:spPr>
      </p:pic>
    </p:spTree>
    <p:extLst>
      <p:ext uri="{BB962C8B-B14F-4D97-AF65-F5344CB8AC3E}">
        <p14:creationId xmlns:p14="http://schemas.microsoft.com/office/powerpoint/2010/main" val="17763405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7877BB4-A437-7054-C9E3-9C8EDB29D48B}"/>
              </a:ext>
            </a:extLst>
          </p:cNvPr>
          <p:cNvSpPr>
            <a:spLocks noGrp="1"/>
          </p:cNvSpPr>
          <p:nvPr>
            <p:ph type="dt" sz="half" idx="10"/>
          </p:nvPr>
        </p:nvSpPr>
        <p:spPr/>
        <p:txBody>
          <a:bodyPr/>
          <a:lstStyle/>
          <a:p>
            <a:fld id="{80C9F90D-8E58-5647-9D8D-F682CAA49897}" type="datetime1">
              <a:rPr lang="en-GB" smtClean="0"/>
              <a:pPr/>
              <a:t>02/06/2023</a:t>
            </a:fld>
            <a:endParaRPr lang="en-US" dirty="0"/>
          </a:p>
        </p:txBody>
      </p:sp>
      <p:sp>
        <p:nvSpPr>
          <p:cNvPr id="4" name="Footer Placeholder 3">
            <a:extLst>
              <a:ext uri="{FF2B5EF4-FFF2-40B4-BE49-F238E27FC236}">
                <a16:creationId xmlns:a16="http://schemas.microsoft.com/office/drawing/2014/main" id="{E189CE01-B001-57C9-52FE-AB3E06397563}"/>
              </a:ext>
            </a:extLst>
          </p:cNvPr>
          <p:cNvSpPr>
            <a:spLocks noGrp="1"/>
          </p:cNvSpPr>
          <p:nvPr>
            <p:ph type="ftr" sz="quarter" idx="11"/>
          </p:nvPr>
        </p:nvSpPr>
        <p:spPr/>
        <p:txBody>
          <a:bodyPr/>
          <a:lstStyle/>
          <a:p>
            <a:r>
              <a:rPr lang="en-US"/>
              <a:t>©2022 Proprietary and Confidential. All Rights Reserved. </a:t>
            </a:r>
            <a:endParaRPr lang="en-US" dirty="0"/>
          </a:p>
        </p:txBody>
      </p:sp>
      <p:sp>
        <p:nvSpPr>
          <p:cNvPr id="5" name="Slide Number Placeholder 4">
            <a:extLst>
              <a:ext uri="{FF2B5EF4-FFF2-40B4-BE49-F238E27FC236}">
                <a16:creationId xmlns:a16="http://schemas.microsoft.com/office/drawing/2014/main" id="{2EA1798F-1928-108C-9555-B806970FDA2C}"/>
              </a:ext>
            </a:extLst>
          </p:cNvPr>
          <p:cNvSpPr>
            <a:spLocks noGrp="1"/>
          </p:cNvSpPr>
          <p:nvPr>
            <p:ph type="sldNum" sz="quarter" idx="12"/>
          </p:nvPr>
        </p:nvSpPr>
        <p:spPr/>
        <p:txBody>
          <a:bodyPr/>
          <a:lstStyle/>
          <a:p>
            <a:fld id="{7C782477-AB63-BF4D-B45C-362C5D0D1DCA}" type="slidenum">
              <a:rPr lang="en-US" smtClean="0"/>
              <a:t>‹#›</a:t>
            </a:fld>
            <a:endParaRPr lang="en-US"/>
          </a:p>
        </p:txBody>
      </p:sp>
      <p:pic>
        <p:nvPicPr>
          <p:cNvPr id="6" name="Object 1" descr="preencoded.png">
            <a:extLst>
              <a:ext uri="{FF2B5EF4-FFF2-40B4-BE49-F238E27FC236}">
                <a16:creationId xmlns:a16="http://schemas.microsoft.com/office/drawing/2014/main" id="{A784B115-5055-81A8-67C2-897365386E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76181" cy="1237940"/>
          </a:xfrm>
          <a:prstGeom prst="rect">
            <a:avLst/>
          </a:prstGeom>
        </p:spPr>
      </p:pic>
      <p:sp>
        <p:nvSpPr>
          <p:cNvPr id="7" name="Object 2">
            <a:extLst>
              <a:ext uri="{FF2B5EF4-FFF2-40B4-BE49-F238E27FC236}">
                <a16:creationId xmlns:a16="http://schemas.microsoft.com/office/drawing/2014/main" id="{116D1646-0580-A9EE-DEB3-9C4B9D160E41}"/>
              </a:ext>
            </a:extLst>
          </p:cNvPr>
          <p:cNvSpPr/>
          <p:nvPr userDrawn="1"/>
        </p:nvSpPr>
        <p:spPr>
          <a:xfrm>
            <a:off x="404264" y="366620"/>
            <a:ext cx="7052441" cy="504699"/>
          </a:xfrm>
          <a:prstGeom prst="rect">
            <a:avLst/>
          </a:prstGeom>
          <a:noFill/>
        </p:spPr>
        <p:txBody>
          <a:bodyPr wrap="square" lIns="0" tIns="0" rIns="0" bIns="0" rtlCol="0" anchor="t"/>
          <a:lstStyle/>
          <a:p>
            <a:pPr algn="l">
              <a:lnSpc>
                <a:spcPts val="4064"/>
              </a:lnSpc>
              <a:spcAft>
                <a:spcPts val="600"/>
              </a:spcAft>
              <a:buNone/>
            </a:pPr>
            <a:r>
              <a:rPr lang="en-US" sz="3200" b="1" dirty="0">
                <a:solidFill>
                  <a:srgbClr val="F31A1A"/>
                </a:solidFill>
                <a:latin typeface="Montserrat" pitchFamily="34" charset="0"/>
                <a:ea typeface="Montserrat" pitchFamily="34" charset="-122"/>
                <a:cs typeface="Montserrat" pitchFamily="34" charset="-120"/>
              </a:rPr>
              <a:t>Cont.</a:t>
            </a:r>
            <a:endParaRPr lang="en-US" dirty="0"/>
          </a:p>
        </p:txBody>
      </p:sp>
      <p:sp>
        <p:nvSpPr>
          <p:cNvPr id="8" name="Object 5">
            <a:extLst>
              <a:ext uri="{FF2B5EF4-FFF2-40B4-BE49-F238E27FC236}">
                <a16:creationId xmlns:a16="http://schemas.microsoft.com/office/drawing/2014/main" id="{FB2F0B6A-C427-B7BE-6D35-BB3CEBA2C738}"/>
              </a:ext>
            </a:extLst>
          </p:cNvPr>
          <p:cNvSpPr/>
          <p:nvPr userDrawn="1"/>
        </p:nvSpPr>
        <p:spPr>
          <a:xfrm>
            <a:off x="763200" y="1561494"/>
            <a:ext cx="10900334" cy="2267145"/>
          </a:xfrm>
          <a:prstGeom prst="rect">
            <a:avLst/>
          </a:prstGeom>
          <a:noFill/>
        </p:spPr>
        <p:txBody>
          <a:bodyPr wrap="square" rtlCol="0" anchor="ctr"/>
          <a:lstStyle/>
          <a:p>
            <a:pPr algn="l">
              <a:lnSpc>
                <a:spcPts val="1960"/>
              </a:lnSpc>
              <a:buNone/>
            </a:pPr>
            <a:r>
              <a:rPr lang="en-US" sz="1400" kern="0" spc="0" dirty="0" err="1">
                <a:solidFill>
                  <a:srgbClr val="2A2921"/>
                </a:solidFill>
                <a:latin typeface="Montserrat" pitchFamily="34" charset="0"/>
                <a:ea typeface="Montserrat" pitchFamily="34" charset="-122"/>
                <a:cs typeface="Montserrat" pitchFamily="34" charset="-120"/>
              </a:rPr>
              <a:t>Taleb</a:t>
            </a:r>
            <a:r>
              <a:rPr lang="en-US" sz="1400" kern="0" spc="0" dirty="0">
                <a:solidFill>
                  <a:srgbClr val="2A2921"/>
                </a:solidFill>
                <a:latin typeface="Montserrat" pitchFamily="34" charset="0"/>
                <a:ea typeface="Montserrat" pitchFamily="34" charset="-122"/>
                <a:cs typeface="Montserrat" pitchFamily="34" charset="-120"/>
              </a:rPr>
              <a:t> has referred to the book as an essay or a narrative with one single idea: "our blindness with respect to randomness, particularly large deviations." The book moves from literary subjects in the beginning to scientific and mathematical subjects in the later portions. Part One and the beginning of Part Two delve into psychology. </a:t>
            </a:r>
            <a:r>
              <a:rPr lang="en-GB" sz="1400" kern="0" spc="0" dirty="0" err="1">
                <a:solidFill>
                  <a:srgbClr val="2A2921"/>
                </a:solidFill>
                <a:latin typeface="Montserrat" pitchFamily="34" charset="0"/>
                <a:ea typeface="Montserrat" pitchFamily="34" charset="-122"/>
                <a:cs typeface="Montserrat" pitchFamily="34" charset="-120"/>
              </a:rPr>
              <a:t>Taleb</a:t>
            </a:r>
            <a:r>
              <a:rPr lang="en-GB" sz="1400" kern="0" spc="0" dirty="0">
                <a:solidFill>
                  <a:srgbClr val="2A2921"/>
                </a:solidFill>
                <a:latin typeface="Montserrat" pitchFamily="34" charset="0"/>
                <a:ea typeface="Montserrat" pitchFamily="34" charset="-122"/>
                <a:cs typeface="Montserrat" pitchFamily="34" charset="-120"/>
              </a:rPr>
              <a:t> acknowledges a contradiction in the book. He uses an exact metaphor, the Black Swan Idea to argue against the "unknown, the abstract, and imprecise uncertain—white ravens, pink elephants, or evaporating denizens of a remote planet orbiting Tau </a:t>
            </a:r>
            <a:r>
              <a:rPr lang="en-GB" sz="1400" kern="0" spc="0" dirty="0" err="1">
                <a:solidFill>
                  <a:srgbClr val="2A2921"/>
                </a:solidFill>
                <a:latin typeface="Montserrat" pitchFamily="34" charset="0"/>
                <a:ea typeface="Montserrat" pitchFamily="34" charset="-122"/>
                <a:cs typeface="Montserrat" pitchFamily="34" charset="-120"/>
              </a:rPr>
              <a:t>Ceti</a:t>
            </a:r>
            <a:r>
              <a:rPr lang="en-GB" sz="1400" kern="0" spc="0" dirty="0">
                <a:solidFill>
                  <a:srgbClr val="2A2921"/>
                </a:solidFill>
                <a:latin typeface="Montserrat" pitchFamily="34" charset="0"/>
                <a:ea typeface="Montserrat" pitchFamily="34" charset="-122"/>
                <a:cs typeface="Montserrat" pitchFamily="34" charset="-120"/>
              </a:rPr>
              <a:t>. "</a:t>
            </a:r>
            <a:endParaRPr lang="en-US" dirty="0"/>
          </a:p>
        </p:txBody>
      </p:sp>
      <p:sp>
        <p:nvSpPr>
          <p:cNvPr id="9" name="Object 7">
            <a:extLst>
              <a:ext uri="{FF2B5EF4-FFF2-40B4-BE49-F238E27FC236}">
                <a16:creationId xmlns:a16="http://schemas.microsoft.com/office/drawing/2014/main" id="{F30C136E-05BF-A4B0-678F-5B5F8E568C44}"/>
              </a:ext>
            </a:extLst>
          </p:cNvPr>
          <p:cNvSpPr/>
          <p:nvPr userDrawn="1"/>
        </p:nvSpPr>
        <p:spPr>
          <a:xfrm>
            <a:off x="763200" y="3561127"/>
            <a:ext cx="10591148" cy="2336945"/>
          </a:xfrm>
          <a:prstGeom prst="rect">
            <a:avLst/>
          </a:prstGeom>
          <a:noFill/>
        </p:spPr>
        <p:txBody>
          <a:bodyPr wrap="square" rtlCol="0" anchor="ctr"/>
          <a:lstStyle/>
          <a:p>
            <a:pPr algn="l">
              <a:lnSpc>
                <a:spcPts val="1960"/>
              </a:lnSpc>
              <a:buNone/>
            </a:pPr>
            <a:r>
              <a:rPr lang="en-GB" sz="1400" kern="0" spc="0" dirty="0">
                <a:solidFill>
                  <a:srgbClr val="2A2921"/>
                </a:solidFill>
                <a:latin typeface="Montserrat" pitchFamily="34" charset="0"/>
                <a:ea typeface="Montserrat" pitchFamily="34" charset="-122"/>
                <a:cs typeface="Montserrat" pitchFamily="34" charset="-120"/>
              </a:rPr>
              <a:t>There is a contradiction; this book is a story, and I prefer to use stories and vignettes to illustrate our gullibility about stories and our preference for the dangerous compression of narratives.... You need a story to displace a story. Metaphors and stories are far more potent (alas) than ideas; they are also easier to remember and more fun to read."</a:t>
            </a:r>
          </a:p>
        </p:txBody>
      </p:sp>
    </p:spTree>
    <p:extLst>
      <p:ext uri="{BB962C8B-B14F-4D97-AF65-F5344CB8AC3E}">
        <p14:creationId xmlns:p14="http://schemas.microsoft.com/office/powerpoint/2010/main" val="2287250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E8B7B96-265A-478B-A52D-5FA264CE4EE5}"/>
              </a:ext>
            </a:extLst>
          </p:cNvPr>
          <p:cNvSpPr>
            <a:spLocks noGrp="1"/>
          </p:cNvSpPr>
          <p:nvPr>
            <p:ph type="dt" sz="half" idx="10"/>
          </p:nvPr>
        </p:nvSpPr>
        <p:spPr/>
        <p:txBody>
          <a:bodyPr/>
          <a:lstStyle/>
          <a:p>
            <a:fld id="{80C9F90D-8E58-5647-9D8D-F682CAA49897}" type="datetime1">
              <a:rPr lang="en-GB" smtClean="0"/>
              <a:pPr/>
              <a:t>02/06/2023</a:t>
            </a:fld>
            <a:endParaRPr lang="en-US" dirty="0"/>
          </a:p>
        </p:txBody>
      </p:sp>
      <p:sp>
        <p:nvSpPr>
          <p:cNvPr id="4" name="Footer Placeholder 3">
            <a:extLst>
              <a:ext uri="{FF2B5EF4-FFF2-40B4-BE49-F238E27FC236}">
                <a16:creationId xmlns:a16="http://schemas.microsoft.com/office/drawing/2014/main" id="{AF9284A0-CFAF-32B2-310D-55C5D49DEC1A}"/>
              </a:ext>
            </a:extLst>
          </p:cNvPr>
          <p:cNvSpPr>
            <a:spLocks noGrp="1"/>
          </p:cNvSpPr>
          <p:nvPr>
            <p:ph type="ftr" sz="quarter" idx="11"/>
          </p:nvPr>
        </p:nvSpPr>
        <p:spPr/>
        <p:txBody>
          <a:bodyPr/>
          <a:lstStyle/>
          <a:p>
            <a:r>
              <a:rPr lang="en-US"/>
              <a:t>©2022 Proprietary and Confidential. All Rights Reserved. </a:t>
            </a:r>
            <a:endParaRPr lang="en-US" dirty="0"/>
          </a:p>
        </p:txBody>
      </p:sp>
      <p:sp>
        <p:nvSpPr>
          <p:cNvPr id="5" name="Slide Number Placeholder 4">
            <a:extLst>
              <a:ext uri="{FF2B5EF4-FFF2-40B4-BE49-F238E27FC236}">
                <a16:creationId xmlns:a16="http://schemas.microsoft.com/office/drawing/2014/main" id="{18C61CD4-B61D-E309-F7B1-1CA2977FBFF7}"/>
              </a:ext>
            </a:extLst>
          </p:cNvPr>
          <p:cNvSpPr>
            <a:spLocks noGrp="1"/>
          </p:cNvSpPr>
          <p:nvPr>
            <p:ph type="sldNum" sz="quarter" idx="12"/>
          </p:nvPr>
        </p:nvSpPr>
        <p:spPr/>
        <p:txBody>
          <a:bodyPr/>
          <a:lstStyle/>
          <a:p>
            <a:fld id="{7C782477-AB63-BF4D-B45C-362C5D0D1DCA}" type="slidenum">
              <a:rPr lang="en-US" smtClean="0"/>
              <a:t>‹#›</a:t>
            </a:fld>
            <a:endParaRPr lang="en-US"/>
          </a:p>
        </p:txBody>
      </p:sp>
      <p:sp>
        <p:nvSpPr>
          <p:cNvPr id="6" name="Object 1">
            <a:extLst>
              <a:ext uri="{FF2B5EF4-FFF2-40B4-BE49-F238E27FC236}">
                <a16:creationId xmlns:a16="http://schemas.microsoft.com/office/drawing/2014/main" id="{7112D80D-90B0-604A-BD39-7C8E1384972D}"/>
              </a:ext>
            </a:extLst>
          </p:cNvPr>
          <p:cNvSpPr/>
          <p:nvPr userDrawn="1"/>
        </p:nvSpPr>
        <p:spPr>
          <a:xfrm>
            <a:off x="0" y="0"/>
            <a:ext cx="4199475" cy="6865808"/>
          </a:xfrm>
          <a:prstGeom prst="rect">
            <a:avLst/>
          </a:prstGeom>
          <a:solidFill>
            <a:srgbClr val="000000">
              <a:alpha val="0"/>
            </a:srgbClr>
          </a:solidFill>
        </p:spPr>
      </p:sp>
      <p:pic>
        <p:nvPicPr>
          <p:cNvPr id="7" name="Object 2" descr="preencoded.png">
            <a:extLst>
              <a:ext uri="{FF2B5EF4-FFF2-40B4-BE49-F238E27FC236}">
                <a16:creationId xmlns:a16="http://schemas.microsoft.com/office/drawing/2014/main" id="{FE0987FE-C4F4-839C-B50E-FA74303ED5B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4199475" cy="6865808"/>
          </a:xfrm>
          <a:prstGeom prst="rect">
            <a:avLst/>
          </a:prstGeom>
        </p:spPr>
      </p:pic>
      <p:pic>
        <p:nvPicPr>
          <p:cNvPr id="8" name="Object 3" descr="preencoded.png">
            <a:extLst>
              <a:ext uri="{FF2B5EF4-FFF2-40B4-BE49-F238E27FC236}">
                <a16:creationId xmlns:a16="http://schemas.microsoft.com/office/drawing/2014/main" id="{ED7FD626-9F7B-39B6-88B7-CF8E9B2AB65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701669" y="466608"/>
            <a:ext cx="7065783" cy="5542164"/>
          </a:xfrm>
          <a:prstGeom prst="rect">
            <a:avLst/>
          </a:prstGeom>
        </p:spPr>
      </p:pic>
      <p:sp>
        <p:nvSpPr>
          <p:cNvPr id="9" name="Object 4">
            <a:extLst>
              <a:ext uri="{FF2B5EF4-FFF2-40B4-BE49-F238E27FC236}">
                <a16:creationId xmlns:a16="http://schemas.microsoft.com/office/drawing/2014/main" id="{122FA32D-9222-CF5C-1B54-3EF337FE3BD1}"/>
              </a:ext>
            </a:extLst>
          </p:cNvPr>
          <p:cNvSpPr/>
          <p:nvPr userDrawn="1"/>
        </p:nvSpPr>
        <p:spPr>
          <a:xfrm>
            <a:off x="5142213" y="1411632"/>
            <a:ext cx="6176815" cy="3488841"/>
          </a:xfrm>
          <a:prstGeom prst="rect">
            <a:avLst/>
          </a:prstGeom>
          <a:noFill/>
        </p:spPr>
        <p:txBody>
          <a:bodyPr wrap="square" lIns="0" tIns="0" rIns="0" bIns="0" rtlCol="0" anchor="t"/>
          <a:lstStyle/>
          <a:p>
            <a:pPr algn="ctr">
              <a:lnSpc>
                <a:spcPts val="3402"/>
              </a:lnSpc>
              <a:spcAft>
                <a:spcPts val="600"/>
              </a:spcAft>
              <a:buNone/>
            </a:pPr>
            <a:r>
              <a:rPr lang="en-US" sz="2700" dirty="0">
                <a:solidFill>
                  <a:srgbClr val="FF0000"/>
                </a:solidFill>
                <a:latin typeface="Montserrat" pitchFamily="34" charset="0"/>
                <a:ea typeface="Montserrat" pitchFamily="34" charset="-122"/>
                <a:cs typeface="Montserrat" pitchFamily="34" charset="-120"/>
              </a:rPr>
              <a:t>“</a:t>
            </a:r>
            <a:r>
              <a:rPr lang="en-US" sz="2700" dirty="0">
                <a:solidFill>
                  <a:srgbClr val="2A2921"/>
                </a:solidFill>
                <a:latin typeface="Montserrat" pitchFamily="34" charset="0"/>
                <a:ea typeface="Montserrat" pitchFamily="34" charset="-122"/>
                <a:cs typeface="Montserrat" pitchFamily="34" charset="-120"/>
              </a:rPr>
              <a:t>ONE SINGLE OBSERVATION</a:t>
            </a:r>
            <a:br>
              <a:rPr lang="en-US" sz="2700" dirty="0">
                <a:solidFill>
                  <a:srgbClr val="2A2921"/>
                </a:solidFill>
                <a:latin typeface="Montserrat" pitchFamily="34" charset="0"/>
                <a:ea typeface="Montserrat" pitchFamily="34" charset="-122"/>
                <a:cs typeface="Montserrat" pitchFamily="34" charset="-120"/>
              </a:rPr>
            </a:br>
            <a:r>
              <a:rPr lang="en-US" sz="2700" dirty="0">
                <a:solidFill>
                  <a:srgbClr val="2A2921"/>
                </a:solidFill>
                <a:latin typeface="Montserrat" pitchFamily="34" charset="0"/>
                <a:ea typeface="Montserrat" pitchFamily="34" charset="-122"/>
                <a:cs typeface="Montserrat" pitchFamily="34" charset="-120"/>
              </a:rPr>
              <a:t>CAN INVALIDATE A GENERAL</a:t>
            </a:r>
            <a:br>
              <a:rPr lang="en-US" sz="2700" dirty="0">
                <a:solidFill>
                  <a:srgbClr val="2A2921"/>
                </a:solidFill>
                <a:latin typeface="Montserrat" pitchFamily="34" charset="0"/>
                <a:ea typeface="Montserrat" pitchFamily="34" charset="-122"/>
                <a:cs typeface="Montserrat" pitchFamily="34" charset="-120"/>
              </a:rPr>
            </a:br>
            <a:r>
              <a:rPr lang="en-US" sz="2700" dirty="0">
                <a:solidFill>
                  <a:srgbClr val="2A2921"/>
                </a:solidFill>
                <a:latin typeface="Montserrat" pitchFamily="34" charset="0"/>
                <a:ea typeface="Montserrat" pitchFamily="34" charset="-122"/>
                <a:cs typeface="Montserrat" pitchFamily="34" charset="-120"/>
              </a:rPr>
              <a:t>STATEMENT DERIVED FROM</a:t>
            </a:r>
            <a:br>
              <a:rPr lang="en-US" sz="2700" dirty="0">
                <a:solidFill>
                  <a:srgbClr val="2A2921"/>
                </a:solidFill>
                <a:latin typeface="Montserrat" pitchFamily="34" charset="0"/>
                <a:ea typeface="Montserrat" pitchFamily="34" charset="-122"/>
                <a:cs typeface="Montserrat" pitchFamily="34" charset="-120"/>
              </a:rPr>
            </a:br>
            <a:r>
              <a:rPr lang="en-US" sz="2700" dirty="0">
                <a:solidFill>
                  <a:srgbClr val="2A2921"/>
                </a:solidFill>
                <a:latin typeface="Montserrat" pitchFamily="34" charset="0"/>
                <a:ea typeface="Montserrat" pitchFamily="34" charset="-122"/>
                <a:cs typeface="Montserrat" pitchFamily="34" charset="-120"/>
              </a:rPr>
              <a:t>MILLENNIA OF</a:t>
            </a:r>
            <a:br>
              <a:rPr lang="en-US" sz="2700" dirty="0">
                <a:solidFill>
                  <a:srgbClr val="2A2921"/>
                </a:solidFill>
                <a:latin typeface="Montserrat" pitchFamily="34" charset="0"/>
                <a:ea typeface="Montserrat" pitchFamily="34" charset="-122"/>
                <a:cs typeface="Montserrat" pitchFamily="34" charset="-120"/>
              </a:rPr>
            </a:br>
            <a:r>
              <a:rPr lang="en-US" sz="2700" dirty="0">
                <a:solidFill>
                  <a:srgbClr val="2A2921"/>
                </a:solidFill>
                <a:latin typeface="Montserrat" pitchFamily="34" charset="0"/>
                <a:ea typeface="Montserrat" pitchFamily="34" charset="-122"/>
                <a:cs typeface="Montserrat" pitchFamily="34" charset="-120"/>
              </a:rPr>
              <a:t>CONFIRMATORY SIGHTINGS</a:t>
            </a:r>
            <a:br>
              <a:rPr lang="en-US" sz="2700" dirty="0">
                <a:solidFill>
                  <a:srgbClr val="2A2921"/>
                </a:solidFill>
                <a:latin typeface="Montserrat" pitchFamily="34" charset="0"/>
                <a:ea typeface="Montserrat" pitchFamily="34" charset="-122"/>
                <a:cs typeface="Montserrat" pitchFamily="34" charset="-120"/>
              </a:rPr>
            </a:br>
            <a:r>
              <a:rPr lang="en-US" sz="2700" dirty="0">
                <a:solidFill>
                  <a:srgbClr val="2A2921"/>
                </a:solidFill>
                <a:latin typeface="Montserrat" pitchFamily="34" charset="0"/>
                <a:ea typeface="Montserrat" pitchFamily="34" charset="-122"/>
                <a:cs typeface="Montserrat" pitchFamily="34" charset="-120"/>
              </a:rPr>
              <a:t>OF MILLIONS OF WHITE</a:t>
            </a:r>
            <a:br>
              <a:rPr lang="en-US" sz="2700" dirty="0">
                <a:solidFill>
                  <a:srgbClr val="2A2921"/>
                </a:solidFill>
                <a:latin typeface="Montserrat" pitchFamily="34" charset="0"/>
                <a:ea typeface="Montserrat" pitchFamily="34" charset="-122"/>
                <a:cs typeface="Montserrat" pitchFamily="34" charset="-120"/>
              </a:rPr>
            </a:br>
            <a:r>
              <a:rPr lang="en-US" sz="2700" dirty="0">
                <a:solidFill>
                  <a:srgbClr val="2A2921"/>
                </a:solidFill>
                <a:latin typeface="Montserrat" pitchFamily="34" charset="0"/>
                <a:ea typeface="Montserrat" pitchFamily="34" charset="-122"/>
                <a:cs typeface="Montserrat" pitchFamily="34" charset="-120"/>
              </a:rPr>
              <a:t>SWANS. ALL YOU NEED IS</a:t>
            </a:r>
            <a:br>
              <a:rPr lang="en-US" sz="2700" dirty="0">
                <a:solidFill>
                  <a:srgbClr val="2A2921"/>
                </a:solidFill>
                <a:latin typeface="Montserrat" pitchFamily="34" charset="0"/>
                <a:ea typeface="Montserrat" pitchFamily="34" charset="-122"/>
                <a:cs typeface="Montserrat" pitchFamily="34" charset="-120"/>
              </a:rPr>
            </a:br>
            <a:r>
              <a:rPr lang="en-US" sz="2700" dirty="0">
                <a:solidFill>
                  <a:srgbClr val="2A2921"/>
                </a:solidFill>
                <a:latin typeface="Montserrat" pitchFamily="34" charset="0"/>
                <a:ea typeface="Montserrat" pitchFamily="34" charset="-122"/>
                <a:cs typeface="Montserrat" pitchFamily="34" charset="-120"/>
              </a:rPr>
              <a:t>ONE SINGLE […] BLACK BIRD</a:t>
            </a:r>
            <a:r>
              <a:rPr lang="en-US" sz="2700" dirty="0">
                <a:solidFill>
                  <a:srgbClr val="FF0000"/>
                </a:solidFill>
                <a:latin typeface="Montserrat" pitchFamily="34" charset="0"/>
                <a:ea typeface="Montserrat" pitchFamily="34" charset="-122"/>
                <a:cs typeface="Montserrat" pitchFamily="34" charset="-120"/>
              </a:rPr>
              <a:t>”</a:t>
            </a:r>
            <a:endParaRPr lang="en-US" dirty="0">
              <a:solidFill>
                <a:srgbClr val="FF0000"/>
              </a:solidFill>
            </a:endParaRPr>
          </a:p>
        </p:txBody>
      </p:sp>
      <p:sp>
        <p:nvSpPr>
          <p:cNvPr id="10" name="Object 5">
            <a:extLst>
              <a:ext uri="{FF2B5EF4-FFF2-40B4-BE49-F238E27FC236}">
                <a16:creationId xmlns:a16="http://schemas.microsoft.com/office/drawing/2014/main" id="{602B1E85-C0A1-F64D-6F59-42E48368C4F1}"/>
              </a:ext>
            </a:extLst>
          </p:cNvPr>
          <p:cNvSpPr/>
          <p:nvPr userDrawn="1"/>
        </p:nvSpPr>
        <p:spPr>
          <a:xfrm>
            <a:off x="5142213" y="5747389"/>
            <a:ext cx="6484941" cy="121890"/>
          </a:xfrm>
          <a:prstGeom prst="rect">
            <a:avLst/>
          </a:prstGeom>
          <a:noFill/>
        </p:spPr>
        <p:txBody>
          <a:bodyPr wrap="square" lIns="0" tIns="0" rIns="0" bIns="0" rtlCol="0" anchor="t"/>
          <a:lstStyle/>
          <a:p>
            <a:pPr algn="l">
              <a:lnSpc>
                <a:spcPts val="1323"/>
              </a:lnSpc>
              <a:spcAft>
                <a:spcPts val="600"/>
              </a:spcAft>
              <a:buNone/>
            </a:pPr>
            <a:r>
              <a:rPr lang="en-US" sz="1100" dirty="0">
                <a:solidFill>
                  <a:srgbClr val="2A2921"/>
                </a:solidFill>
                <a:latin typeface="Montserrat" pitchFamily="34" charset="0"/>
                <a:ea typeface="Montserrat" pitchFamily="34" charset="-122"/>
                <a:cs typeface="Montserrat" pitchFamily="34" charset="-120"/>
              </a:rPr>
              <a:t>NASSIM NICHOLAS TALEB, THE BLACK SWAN: THE IMPACT OF THE HIGHLY IMPROBABLE</a:t>
            </a:r>
            <a:endParaRPr lang="en-US" dirty="0"/>
          </a:p>
        </p:txBody>
      </p:sp>
      <p:pic>
        <p:nvPicPr>
          <p:cNvPr id="11" name="Object 7" descr="preencoded.png">
            <a:extLst>
              <a:ext uri="{FF2B5EF4-FFF2-40B4-BE49-F238E27FC236}">
                <a16:creationId xmlns:a16="http://schemas.microsoft.com/office/drawing/2014/main" id="{1D508E18-5B00-ECFD-98AE-BCDBDCD218AB}"/>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42839" y="6380155"/>
            <a:ext cx="522851" cy="333292"/>
          </a:xfrm>
          <a:prstGeom prst="rect">
            <a:avLst/>
          </a:prstGeom>
        </p:spPr>
      </p:pic>
    </p:spTree>
    <p:extLst>
      <p:ext uri="{BB962C8B-B14F-4D97-AF65-F5344CB8AC3E}">
        <p14:creationId xmlns:p14="http://schemas.microsoft.com/office/powerpoint/2010/main" val="4084729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73A7F-10A4-73AA-E5FC-A28C85AE68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671BA7-A06F-D431-783C-420DD1103A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042DFAB-ADF1-03F2-735B-6AFA72490E45}"/>
              </a:ext>
            </a:extLst>
          </p:cNvPr>
          <p:cNvSpPr>
            <a:spLocks noGrp="1"/>
          </p:cNvSpPr>
          <p:nvPr>
            <p:ph type="dt" sz="half" idx="10"/>
          </p:nvPr>
        </p:nvSpPr>
        <p:spPr/>
        <p:txBody>
          <a:bodyPr/>
          <a:lstStyle/>
          <a:p>
            <a:fld id="{3FCF9646-907C-5640-954D-3929C47DECDD}" type="datetime1">
              <a:rPr lang="en-GB" smtClean="0"/>
              <a:t>02/06/2023</a:t>
            </a:fld>
            <a:endParaRPr lang="en-US"/>
          </a:p>
        </p:txBody>
      </p:sp>
      <p:sp>
        <p:nvSpPr>
          <p:cNvPr id="5" name="Footer Placeholder 4">
            <a:extLst>
              <a:ext uri="{FF2B5EF4-FFF2-40B4-BE49-F238E27FC236}">
                <a16:creationId xmlns:a16="http://schemas.microsoft.com/office/drawing/2014/main" id="{BC30314B-8ACC-1087-5F5B-B875C7270523}"/>
              </a:ext>
            </a:extLst>
          </p:cNvPr>
          <p:cNvSpPr>
            <a:spLocks noGrp="1"/>
          </p:cNvSpPr>
          <p:nvPr>
            <p:ph type="ftr" sz="quarter" idx="11"/>
          </p:nvPr>
        </p:nvSpPr>
        <p:spPr/>
        <p:txBody>
          <a:bodyPr/>
          <a:lstStyle/>
          <a:p>
            <a:r>
              <a:rPr lang="en-US"/>
              <a:t>©2022 Proprietary and Confidential. All Rights Reserved. </a:t>
            </a:r>
          </a:p>
        </p:txBody>
      </p:sp>
      <p:sp>
        <p:nvSpPr>
          <p:cNvPr id="6" name="Slide Number Placeholder 5">
            <a:extLst>
              <a:ext uri="{FF2B5EF4-FFF2-40B4-BE49-F238E27FC236}">
                <a16:creationId xmlns:a16="http://schemas.microsoft.com/office/drawing/2014/main" id="{9FCA7EBB-634C-A963-65E9-76814CC2E8E8}"/>
              </a:ext>
            </a:extLst>
          </p:cNvPr>
          <p:cNvSpPr>
            <a:spLocks noGrp="1"/>
          </p:cNvSpPr>
          <p:nvPr>
            <p:ph type="sldNum" sz="quarter" idx="12"/>
          </p:nvPr>
        </p:nvSpPr>
        <p:spPr/>
        <p:txBody>
          <a:bodyPr/>
          <a:lstStyle/>
          <a:p>
            <a:fld id="{7C782477-AB63-BF4D-B45C-362C5D0D1DCA}" type="slidenum">
              <a:rPr lang="en-US" smtClean="0"/>
              <a:t>‹#›</a:t>
            </a:fld>
            <a:endParaRPr lang="en-US"/>
          </a:p>
        </p:txBody>
      </p:sp>
    </p:spTree>
    <p:extLst>
      <p:ext uri="{BB962C8B-B14F-4D97-AF65-F5344CB8AC3E}">
        <p14:creationId xmlns:p14="http://schemas.microsoft.com/office/powerpoint/2010/main" val="3320122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0063E-C34B-1B6D-03B8-4CE0DA4B73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4BFD349-BD78-D134-14E2-9B06420046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0387A1-A54D-7E9A-1A71-939184071C26}"/>
              </a:ext>
            </a:extLst>
          </p:cNvPr>
          <p:cNvSpPr>
            <a:spLocks noGrp="1"/>
          </p:cNvSpPr>
          <p:nvPr>
            <p:ph type="dt" sz="half" idx="10"/>
          </p:nvPr>
        </p:nvSpPr>
        <p:spPr/>
        <p:txBody>
          <a:bodyPr/>
          <a:lstStyle/>
          <a:p>
            <a:fld id="{611A8E88-4028-EE47-9AB4-70D4F5926F7E}" type="datetime1">
              <a:rPr lang="en-GB" smtClean="0"/>
              <a:t>02/06/2023</a:t>
            </a:fld>
            <a:endParaRPr lang="en-US"/>
          </a:p>
        </p:txBody>
      </p:sp>
      <p:sp>
        <p:nvSpPr>
          <p:cNvPr id="5" name="Footer Placeholder 4">
            <a:extLst>
              <a:ext uri="{FF2B5EF4-FFF2-40B4-BE49-F238E27FC236}">
                <a16:creationId xmlns:a16="http://schemas.microsoft.com/office/drawing/2014/main" id="{9F512E83-DDC9-32D8-FB84-B869A314F0F7}"/>
              </a:ext>
            </a:extLst>
          </p:cNvPr>
          <p:cNvSpPr>
            <a:spLocks noGrp="1"/>
          </p:cNvSpPr>
          <p:nvPr>
            <p:ph type="ftr" sz="quarter" idx="11"/>
          </p:nvPr>
        </p:nvSpPr>
        <p:spPr/>
        <p:txBody>
          <a:bodyPr/>
          <a:lstStyle/>
          <a:p>
            <a:r>
              <a:rPr lang="en-US"/>
              <a:t>©2022 Proprietary and Confidential. All Rights Reserved. </a:t>
            </a:r>
          </a:p>
        </p:txBody>
      </p:sp>
      <p:sp>
        <p:nvSpPr>
          <p:cNvPr id="6" name="Slide Number Placeholder 5">
            <a:extLst>
              <a:ext uri="{FF2B5EF4-FFF2-40B4-BE49-F238E27FC236}">
                <a16:creationId xmlns:a16="http://schemas.microsoft.com/office/drawing/2014/main" id="{9EDADCDC-4185-685A-C033-4D2BE88A7ACE}"/>
              </a:ext>
            </a:extLst>
          </p:cNvPr>
          <p:cNvSpPr>
            <a:spLocks noGrp="1"/>
          </p:cNvSpPr>
          <p:nvPr>
            <p:ph type="sldNum" sz="quarter" idx="12"/>
          </p:nvPr>
        </p:nvSpPr>
        <p:spPr/>
        <p:txBody>
          <a:bodyPr/>
          <a:lstStyle/>
          <a:p>
            <a:fld id="{7C782477-AB63-BF4D-B45C-362C5D0D1DCA}" type="slidenum">
              <a:rPr lang="en-US" smtClean="0"/>
              <a:t>‹#›</a:t>
            </a:fld>
            <a:endParaRPr lang="en-US"/>
          </a:p>
        </p:txBody>
      </p:sp>
    </p:spTree>
    <p:extLst>
      <p:ext uri="{BB962C8B-B14F-4D97-AF65-F5344CB8AC3E}">
        <p14:creationId xmlns:p14="http://schemas.microsoft.com/office/powerpoint/2010/main" val="388244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BF114-0C88-E8DC-5D6F-2B99AACE1E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FFD904-4A60-E5FF-6E1C-1EDBF3A5C6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CF64C54-3312-478D-EA76-08F7A1548B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C63C1AD2-1CBF-AAAB-4B7F-C4359850FB95}"/>
              </a:ext>
            </a:extLst>
          </p:cNvPr>
          <p:cNvSpPr>
            <a:spLocks noGrp="1"/>
          </p:cNvSpPr>
          <p:nvPr>
            <p:ph type="dt" sz="half" idx="10"/>
          </p:nvPr>
        </p:nvSpPr>
        <p:spPr/>
        <p:txBody>
          <a:bodyPr/>
          <a:lstStyle/>
          <a:p>
            <a:fld id="{CECB5A09-2C27-7044-B0C0-04CB828BBF2E}" type="datetime1">
              <a:rPr lang="en-GB" smtClean="0"/>
              <a:t>02/06/2023</a:t>
            </a:fld>
            <a:endParaRPr lang="en-US"/>
          </a:p>
        </p:txBody>
      </p:sp>
      <p:sp>
        <p:nvSpPr>
          <p:cNvPr id="6" name="Footer Placeholder 5">
            <a:extLst>
              <a:ext uri="{FF2B5EF4-FFF2-40B4-BE49-F238E27FC236}">
                <a16:creationId xmlns:a16="http://schemas.microsoft.com/office/drawing/2014/main" id="{E078A36A-C4BF-5724-6E1B-8AFB4827216F}"/>
              </a:ext>
            </a:extLst>
          </p:cNvPr>
          <p:cNvSpPr>
            <a:spLocks noGrp="1"/>
          </p:cNvSpPr>
          <p:nvPr>
            <p:ph type="ftr" sz="quarter" idx="11"/>
          </p:nvPr>
        </p:nvSpPr>
        <p:spPr/>
        <p:txBody>
          <a:bodyPr/>
          <a:lstStyle/>
          <a:p>
            <a:r>
              <a:rPr lang="en-US"/>
              <a:t>©2022 Proprietary and Confidential. All Rights Reserved. </a:t>
            </a:r>
          </a:p>
        </p:txBody>
      </p:sp>
      <p:sp>
        <p:nvSpPr>
          <p:cNvPr id="7" name="Slide Number Placeholder 6">
            <a:extLst>
              <a:ext uri="{FF2B5EF4-FFF2-40B4-BE49-F238E27FC236}">
                <a16:creationId xmlns:a16="http://schemas.microsoft.com/office/drawing/2014/main" id="{9CB3BE78-1389-4645-9AEA-A5A27C6501B0}"/>
              </a:ext>
            </a:extLst>
          </p:cNvPr>
          <p:cNvSpPr>
            <a:spLocks noGrp="1"/>
          </p:cNvSpPr>
          <p:nvPr>
            <p:ph type="sldNum" sz="quarter" idx="12"/>
          </p:nvPr>
        </p:nvSpPr>
        <p:spPr/>
        <p:txBody>
          <a:bodyPr/>
          <a:lstStyle/>
          <a:p>
            <a:fld id="{7C782477-AB63-BF4D-B45C-362C5D0D1DCA}" type="slidenum">
              <a:rPr lang="en-US" smtClean="0"/>
              <a:t>‹#›</a:t>
            </a:fld>
            <a:endParaRPr lang="en-US"/>
          </a:p>
        </p:txBody>
      </p:sp>
    </p:spTree>
    <p:extLst>
      <p:ext uri="{BB962C8B-B14F-4D97-AF65-F5344CB8AC3E}">
        <p14:creationId xmlns:p14="http://schemas.microsoft.com/office/powerpoint/2010/main" val="1927519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C6B42-2715-E46F-60E0-C48002C2D2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652370-75FA-9F12-669E-9B0D2CDE80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3D024D-E60E-2D33-C284-BD0E8AA463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C359C5-009D-8C00-38BB-BCF53C4FE9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502B39-494E-9E91-CD26-A612F1D7B6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DF1AB5-B4EB-FBA3-6A82-E60E9947D615}"/>
              </a:ext>
            </a:extLst>
          </p:cNvPr>
          <p:cNvSpPr>
            <a:spLocks noGrp="1"/>
          </p:cNvSpPr>
          <p:nvPr>
            <p:ph type="dt" sz="half" idx="10"/>
          </p:nvPr>
        </p:nvSpPr>
        <p:spPr/>
        <p:txBody>
          <a:bodyPr/>
          <a:lstStyle/>
          <a:p>
            <a:fld id="{E3D34CE8-8423-CC42-B745-82B75B8BD819}" type="datetime1">
              <a:rPr lang="en-GB" smtClean="0"/>
              <a:t>02/06/2023</a:t>
            </a:fld>
            <a:endParaRPr lang="en-US"/>
          </a:p>
        </p:txBody>
      </p:sp>
      <p:sp>
        <p:nvSpPr>
          <p:cNvPr id="8" name="Footer Placeholder 7">
            <a:extLst>
              <a:ext uri="{FF2B5EF4-FFF2-40B4-BE49-F238E27FC236}">
                <a16:creationId xmlns:a16="http://schemas.microsoft.com/office/drawing/2014/main" id="{0F22A134-CCB9-A79F-D6D1-79F24A3B2906}"/>
              </a:ext>
            </a:extLst>
          </p:cNvPr>
          <p:cNvSpPr>
            <a:spLocks noGrp="1"/>
          </p:cNvSpPr>
          <p:nvPr>
            <p:ph type="ftr" sz="quarter" idx="11"/>
          </p:nvPr>
        </p:nvSpPr>
        <p:spPr/>
        <p:txBody>
          <a:bodyPr/>
          <a:lstStyle/>
          <a:p>
            <a:r>
              <a:rPr lang="en-US"/>
              <a:t>©2022 Proprietary and Confidential. All Rights Reserved. </a:t>
            </a:r>
          </a:p>
        </p:txBody>
      </p:sp>
      <p:sp>
        <p:nvSpPr>
          <p:cNvPr id="9" name="Slide Number Placeholder 8">
            <a:extLst>
              <a:ext uri="{FF2B5EF4-FFF2-40B4-BE49-F238E27FC236}">
                <a16:creationId xmlns:a16="http://schemas.microsoft.com/office/drawing/2014/main" id="{2C348CDE-9C00-B595-4164-63542AAF462C}"/>
              </a:ext>
            </a:extLst>
          </p:cNvPr>
          <p:cNvSpPr>
            <a:spLocks noGrp="1"/>
          </p:cNvSpPr>
          <p:nvPr>
            <p:ph type="sldNum" sz="quarter" idx="12"/>
          </p:nvPr>
        </p:nvSpPr>
        <p:spPr/>
        <p:txBody>
          <a:bodyPr/>
          <a:lstStyle/>
          <a:p>
            <a:fld id="{7C782477-AB63-BF4D-B45C-362C5D0D1DCA}" type="slidenum">
              <a:rPr lang="en-US" smtClean="0"/>
              <a:t>‹#›</a:t>
            </a:fld>
            <a:endParaRPr lang="en-US"/>
          </a:p>
        </p:txBody>
      </p:sp>
    </p:spTree>
    <p:extLst>
      <p:ext uri="{BB962C8B-B14F-4D97-AF65-F5344CB8AC3E}">
        <p14:creationId xmlns:p14="http://schemas.microsoft.com/office/powerpoint/2010/main" val="1410717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2CA8B-0F5C-40BD-5E77-DC380FCAE4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0263D3-8AAD-5A4E-8C38-68B326F00B48}"/>
              </a:ext>
            </a:extLst>
          </p:cNvPr>
          <p:cNvSpPr>
            <a:spLocks noGrp="1"/>
          </p:cNvSpPr>
          <p:nvPr>
            <p:ph type="dt" sz="half" idx="10"/>
          </p:nvPr>
        </p:nvSpPr>
        <p:spPr/>
        <p:txBody>
          <a:bodyPr/>
          <a:lstStyle/>
          <a:p>
            <a:fld id="{9BEABFE1-8272-7040-9232-CB4370EABDBC}" type="datetime1">
              <a:rPr lang="en-GB" smtClean="0"/>
              <a:t>02/06/2023</a:t>
            </a:fld>
            <a:endParaRPr lang="en-US"/>
          </a:p>
        </p:txBody>
      </p:sp>
      <p:sp>
        <p:nvSpPr>
          <p:cNvPr id="4" name="Footer Placeholder 3">
            <a:extLst>
              <a:ext uri="{FF2B5EF4-FFF2-40B4-BE49-F238E27FC236}">
                <a16:creationId xmlns:a16="http://schemas.microsoft.com/office/drawing/2014/main" id="{B85E336B-CDFB-89C5-DDC4-2BC59E0ED4EF}"/>
              </a:ext>
            </a:extLst>
          </p:cNvPr>
          <p:cNvSpPr>
            <a:spLocks noGrp="1"/>
          </p:cNvSpPr>
          <p:nvPr>
            <p:ph type="ftr" sz="quarter" idx="11"/>
          </p:nvPr>
        </p:nvSpPr>
        <p:spPr/>
        <p:txBody>
          <a:bodyPr/>
          <a:lstStyle/>
          <a:p>
            <a:r>
              <a:rPr lang="en-US"/>
              <a:t>©2022 Proprietary and Confidential. All Rights Reserved. </a:t>
            </a:r>
          </a:p>
        </p:txBody>
      </p:sp>
      <p:sp>
        <p:nvSpPr>
          <p:cNvPr id="5" name="Slide Number Placeholder 4">
            <a:extLst>
              <a:ext uri="{FF2B5EF4-FFF2-40B4-BE49-F238E27FC236}">
                <a16:creationId xmlns:a16="http://schemas.microsoft.com/office/drawing/2014/main" id="{BB2C2DC8-E132-6251-7D7E-F07939A788AE}"/>
              </a:ext>
            </a:extLst>
          </p:cNvPr>
          <p:cNvSpPr>
            <a:spLocks noGrp="1"/>
          </p:cNvSpPr>
          <p:nvPr>
            <p:ph type="sldNum" sz="quarter" idx="12"/>
          </p:nvPr>
        </p:nvSpPr>
        <p:spPr/>
        <p:txBody>
          <a:bodyPr/>
          <a:lstStyle/>
          <a:p>
            <a:fld id="{7C782477-AB63-BF4D-B45C-362C5D0D1DCA}" type="slidenum">
              <a:rPr lang="en-US" smtClean="0"/>
              <a:t>‹#›</a:t>
            </a:fld>
            <a:endParaRPr lang="en-US"/>
          </a:p>
        </p:txBody>
      </p:sp>
    </p:spTree>
    <p:extLst>
      <p:ext uri="{BB962C8B-B14F-4D97-AF65-F5344CB8AC3E}">
        <p14:creationId xmlns:p14="http://schemas.microsoft.com/office/powerpoint/2010/main" val="387420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C72763-A320-7020-FB68-5E474D242592}"/>
              </a:ext>
            </a:extLst>
          </p:cNvPr>
          <p:cNvSpPr>
            <a:spLocks noGrp="1"/>
          </p:cNvSpPr>
          <p:nvPr>
            <p:ph type="dt" sz="half" idx="10"/>
          </p:nvPr>
        </p:nvSpPr>
        <p:spPr/>
        <p:txBody>
          <a:bodyPr/>
          <a:lstStyle/>
          <a:p>
            <a:fld id="{C00474EF-FA27-C24C-865C-7818E4D195D1}" type="datetime1">
              <a:rPr lang="en-GB" smtClean="0"/>
              <a:t>02/06/2023</a:t>
            </a:fld>
            <a:endParaRPr lang="en-US"/>
          </a:p>
        </p:txBody>
      </p:sp>
      <p:sp>
        <p:nvSpPr>
          <p:cNvPr id="3" name="Footer Placeholder 2">
            <a:extLst>
              <a:ext uri="{FF2B5EF4-FFF2-40B4-BE49-F238E27FC236}">
                <a16:creationId xmlns:a16="http://schemas.microsoft.com/office/drawing/2014/main" id="{B0EC4709-80E8-2EF5-010C-66E7711B3328}"/>
              </a:ext>
            </a:extLst>
          </p:cNvPr>
          <p:cNvSpPr>
            <a:spLocks noGrp="1"/>
          </p:cNvSpPr>
          <p:nvPr>
            <p:ph type="ftr" sz="quarter" idx="11"/>
          </p:nvPr>
        </p:nvSpPr>
        <p:spPr>
          <a:xfrm>
            <a:off x="4038600" y="6378657"/>
            <a:ext cx="4114800" cy="365125"/>
          </a:xfrm>
        </p:spPr>
        <p:txBody>
          <a:bodyPr/>
          <a:lstStyle>
            <a:lvl1pPr>
              <a:defRPr sz="800">
                <a:latin typeface="Montserrat" pitchFamily="2" charset="77"/>
              </a:defRPr>
            </a:lvl1pPr>
          </a:lstStyle>
          <a:p>
            <a:r>
              <a:rPr lang="en-GB" dirty="0"/>
              <a:t>©2022 Proprietary and Confidential. All Rights Reserved.</a:t>
            </a:r>
          </a:p>
          <a:p>
            <a:endParaRPr lang="en-US" dirty="0"/>
          </a:p>
        </p:txBody>
      </p:sp>
      <p:sp>
        <p:nvSpPr>
          <p:cNvPr id="4" name="Slide Number Placeholder 3">
            <a:extLst>
              <a:ext uri="{FF2B5EF4-FFF2-40B4-BE49-F238E27FC236}">
                <a16:creationId xmlns:a16="http://schemas.microsoft.com/office/drawing/2014/main" id="{B63B613C-D774-8134-33E8-4FC312D4C456}"/>
              </a:ext>
            </a:extLst>
          </p:cNvPr>
          <p:cNvSpPr>
            <a:spLocks noGrp="1"/>
          </p:cNvSpPr>
          <p:nvPr>
            <p:ph type="sldNum" sz="quarter" idx="12"/>
          </p:nvPr>
        </p:nvSpPr>
        <p:spPr>
          <a:xfrm>
            <a:off x="9314935" y="6370323"/>
            <a:ext cx="2743200" cy="365125"/>
          </a:xfrm>
        </p:spPr>
        <p:txBody>
          <a:bodyPr/>
          <a:lstStyle>
            <a:lvl1pPr>
              <a:defRPr sz="800">
                <a:latin typeface="Montserrat" pitchFamily="2" charset="77"/>
              </a:defRPr>
            </a:lvl1pPr>
          </a:lstStyle>
          <a:p>
            <a:fld id="{7C782477-AB63-BF4D-B45C-362C5D0D1DCA}" type="slidenum">
              <a:rPr lang="en-US" smtClean="0"/>
              <a:pPr/>
              <a:t>‹#›</a:t>
            </a:fld>
            <a:endParaRPr lang="en-US" dirty="0"/>
          </a:p>
        </p:txBody>
      </p:sp>
      <p:sp>
        <p:nvSpPr>
          <p:cNvPr id="5" name="Title 1">
            <a:extLst>
              <a:ext uri="{FF2B5EF4-FFF2-40B4-BE49-F238E27FC236}">
                <a16:creationId xmlns:a16="http://schemas.microsoft.com/office/drawing/2014/main" id="{E350D176-A8B4-F4B6-0EE2-3BBB78047379}"/>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6" name="Content Placeholder 2">
            <a:extLst>
              <a:ext uri="{FF2B5EF4-FFF2-40B4-BE49-F238E27FC236}">
                <a16:creationId xmlns:a16="http://schemas.microsoft.com/office/drawing/2014/main" id="{12585ED6-F3BC-63F9-A636-6D45ED92FEDE}"/>
              </a:ext>
            </a:extLst>
          </p:cNvPr>
          <p:cNvSpPr>
            <a:spLocks noGrp="1"/>
          </p:cNvSpPr>
          <p:nvPr>
            <p:ph idx="1"/>
          </p:nvPr>
        </p:nvSpPr>
        <p:spPr>
          <a:xfrm>
            <a:off x="838200" y="1825625"/>
            <a:ext cx="10515600" cy="4351338"/>
          </a:xfrm>
        </p:spPr>
        <p:txBody>
          <a:bodyPr/>
          <a:lstStyle>
            <a:lvl1pPr marL="457200" indent="-457200">
              <a:buFont typeface="+mj-lt"/>
              <a:buAutoNum type="arabicPeriod"/>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92747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29532-ACD6-2B6A-D62E-2209F22D42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9EC8AD-B893-7461-BBC7-01C816B9AF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450AD1F-171C-8C0D-AACB-50617B100B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2ACF72-7B72-BBBE-05E9-55FBE8E4E363}"/>
              </a:ext>
            </a:extLst>
          </p:cNvPr>
          <p:cNvSpPr>
            <a:spLocks noGrp="1"/>
          </p:cNvSpPr>
          <p:nvPr>
            <p:ph type="dt" sz="half" idx="10"/>
          </p:nvPr>
        </p:nvSpPr>
        <p:spPr/>
        <p:txBody>
          <a:bodyPr/>
          <a:lstStyle/>
          <a:p>
            <a:fld id="{E4BDCDCB-09F5-8547-93AB-7D4541D1D356}" type="datetime1">
              <a:rPr lang="en-GB" smtClean="0"/>
              <a:t>02/06/2023</a:t>
            </a:fld>
            <a:endParaRPr lang="en-US"/>
          </a:p>
        </p:txBody>
      </p:sp>
      <p:sp>
        <p:nvSpPr>
          <p:cNvPr id="6" name="Footer Placeholder 5">
            <a:extLst>
              <a:ext uri="{FF2B5EF4-FFF2-40B4-BE49-F238E27FC236}">
                <a16:creationId xmlns:a16="http://schemas.microsoft.com/office/drawing/2014/main" id="{0A04B3D5-4E30-709C-C0BD-50DBB2A0A9BE}"/>
              </a:ext>
            </a:extLst>
          </p:cNvPr>
          <p:cNvSpPr>
            <a:spLocks noGrp="1"/>
          </p:cNvSpPr>
          <p:nvPr>
            <p:ph type="ftr" sz="quarter" idx="11"/>
          </p:nvPr>
        </p:nvSpPr>
        <p:spPr/>
        <p:txBody>
          <a:bodyPr/>
          <a:lstStyle/>
          <a:p>
            <a:r>
              <a:rPr lang="en-US"/>
              <a:t>©2022 Proprietary and Confidential. All Rights Reserved. </a:t>
            </a:r>
          </a:p>
        </p:txBody>
      </p:sp>
      <p:sp>
        <p:nvSpPr>
          <p:cNvPr id="7" name="Slide Number Placeholder 6">
            <a:extLst>
              <a:ext uri="{FF2B5EF4-FFF2-40B4-BE49-F238E27FC236}">
                <a16:creationId xmlns:a16="http://schemas.microsoft.com/office/drawing/2014/main" id="{B5AE52A4-542F-9654-1DC7-2E3FFA321E33}"/>
              </a:ext>
            </a:extLst>
          </p:cNvPr>
          <p:cNvSpPr>
            <a:spLocks noGrp="1"/>
          </p:cNvSpPr>
          <p:nvPr>
            <p:ph type="sldNum" sz="quarter" idx="12"/>
          </p:nvPr>
        </p:nvSpPr>
        <p:spPr/>
        <p:txBody>
          <a:bodyPr/>
          <a:lstStyle/>
          <a:p>
            <a:fld id="{7C782477-AB63-BF4D-B45C-362C5D0D1DCA}" type="slidenum">
              <a:rPr lang="en-US" smtClean="0"/>
              <a:t>‹#›</a:t>
            </a:fld>
            <a:endParaRPr lang="en-US"/>
          </a:p>
        </p:txBody>
      </p:sp>
    </p:spTree>
    <p:extLst>
      <p:ext uri="{BB962C8B-B14F-4D97-AF65-F5344CB8AC3E}">
        <p14:creationId xmlns:p14="http://schemas.microsoft.com/office/powerpoint/2010/main" val="652419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598BC-FE66-5293-92F1-DA077D1CC0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03282504-A88D-7153-682E-00EF70BF2E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943840E-6498-82F8-B807-547614756B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6A5A42-3870-752A-0157-F03B4968EBDD}"/>
              </a:ext>
            </a:extLst>
          </p:cNvPr>
          <p:cNvSpPr>
            <a:spLocks noGrp="1"/>
          </p:cNvSpPr>
          <p:nvPr>
            <p:ph type="dt" sz="half" idx="10"/>
          </p:nvPr>
        </p:nvSpPr>
        <p:spPr/>
        <p:txBody>
          <a:bodyPr/>
          <a:lstStyle/>
          <a:p>
            <a:fld id="{BC874619-E0DC-4C4E-9B2F-E40BA1CF0404}" type="datetime1">
              <a:rPr lang="en-GB" smtClean="0"/>
              <a:t>02/06/2023</a:t>
            </a:fld>
            <a:endParaRPr lang="en-US"/>
          </a:p>
        </p:txBody>
      </p:sp>
      <p:sp>
        <p:nvSpPr>
          <p:cNvPr id="6" name="Footer Placeholder 5">
            <a:extLst>
              <a:ext uri="{FF2B5EF4-FFF2-40B4-BE49-F238E27FC236}">
                <a16:creationId xmlns:a16="http://schemas.microsoft.com/office/drawing/2014/main" id="{1A16004A-2D51-3A06-878E-320B2CA47457}"/>
              </a:ext>
            </a:extLst>
          </p:cNvPr>
          <p:cNvSpPr>
            <a:spLocks noGrp="1"/>
          </p:cNvSpPr>
          <p:nvPr>
            <p:ph type="ftr" sz="quarter" idx="11"/>
          </p:nvPr>
        </p:nvSpPr>
        <p:spPr/>
        <p:txBody>
          <a:bodyPr/>
          <a:lstStyle/>
          <a:p>
            <a:r>
              <a:rPr lang="en-US"/>
              <a:t>©2022 Proprietary and Confidential. All Rights Reserved. </a:t>
            </a:r>
          </a:p>
        </p:txBody>
      </p:sp>
      <p:sp>
        <p:nvSpPr>
          <p:cNvPr id="7" name="Slide Number Placeholder 6">
            <a:extLst>
              <a:ext uri="{FF2B5EF4-FFF2-40B4-BE49-F238E27FC236}">
                <a16:creationId xmlns:a16="http://schemas.microsoft.com/office/drawing/2014/main" id="{8FB09785-17F4-10DA-20A3-978323158237}"/>
              </a:ext>
            </a:extLst>
          </p:cNvPr>
          <p:cNvSpPr>
            <a:spLocks noGrp="1"/>
          </p:cNvSpPr>
          <p:nvPr>
            <p:ph type="sldNum" sz="quarter" idx="12"/>
          </p:nvPr>
        </p:nvSpPr>
        <p:spPr/>
        <p:txBody>
          <a:bodyPr/>
          <a:lstStyle/>
          <a:p>
            <a:fld id="{7C782477-AB63-BF4D-B45C-362C5D0D1DCA}" type="slidenum">
              <a:rPr lang="en-US" smtClean="0"/>
              <a:t>‹#›</a:t>
            </a:fld>
            <a:endParaRPr lang="en-US"/>
          </a:p>
        </p:txBody>
      </p:sp>
    </p:spTree>
    <p:extLst>
      <p:ext uri="{BB962C8B-B14F-4D97-AF65-F5344CB8AC3E}">
        <p14:creationId xmlns:p14="http://schemas.microsoft.com/office/powerpoint/2010/main" val="1144372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34258F-DA82-1B86-8B82-90BF8137AA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7FD837-BEEF-0469-9B85-0535C16C15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464034A-BE67-7C73-BBAF-687ADFA46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800">
                <a:solidFill>
                  <a:schemeClr val="tx1">
                    <a:tint val="75000"/>
                  </a:schemeClr>
                </a:solidFill>
                <a:latin typeface="Montserrat Light" panose="00000400000000000000" pitchFamily="2" charset="0"/>
              </a:defRPr>
            </a:lvl1pPr>
          </a:lstStyle>
          <a:p>
            <a:fld id="{80C9F90D-8E58-5647-9D8D-F682CAA49897}" type="datetime1">
              <a:rPr lang="en-GB" smtClean="0"/>
              <a:pPr/>
              <a:t>02/06/2023</a:t>
            </a:fld>
            <a:endParaRPr lang="en-US" dirty="0"/>
          </a:p>
        </p:txBody>
      </p:sp>
      <p:sp>
        <p:nvSpPr>
          <p:cNvPr id="5" name="Footer Placeholder 4">
            <a:extLst>
              <a:ext uri="{FF2B5EF4-FFF2-40B4-BE49-F238E27FC236}">
                <a16:creationId xmlns:a16="http://schemas.microsoft.com/office/drawing/2014/main" id="{2CC06A95-9C7C-AFA4-44A4-624B27E2D7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800">
                <a:solidFill>
                  <a:schemeClr val="tx1">
                    <a:tint val="75000"/>
                  </a:schemeClr>
                </a:solidFill>
                <a:latin typeface="Montserrat Light" panose="00000400000000000000" pitchFamily="2" charset="0"/>
              </a:defRPr>
            </a:lvl1pPr>
          </a:lstStyle>
          <a:p>
            <a:r>
              <a:rPr lang="en-US" dirty="0"/>
              <a:t>©2022 Proprietary and Confidential. All Rights Reserved. </a:t>
            </a:r>
          </a:p>
        </p:txBody>
      </p:sp>
      <p:sp>
        <p:nvSpPr>
          <p:cNvPr id="6" name="Slide Number Placeholder 5">
            <a:extLst>
              <a:ext uri="{FF2B5EF4-FFF2-40B4-BE49-F238E27FC236}">
                <a16:creationId xmlns:a16="http://schemas.microsoft.com/office/drawing/2014/main" id="{80C640B1-9613-1D30-3A91-C63D2ECDF2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782477-AB63-BF4D-B45C-362C5D0D1DCA}" type="slidenum">
              <a:rPr lang="en-US" smtClean="0"/>
              <a:t>‹#›</a:t>
            </a:fld>
            <a:endParaRPr lang="en-US"/>
          </a:p>
        </p:txBody>
      </p:sp>
      <p:pic>
        <p:nvPicPr>
          <p:cNvPr id="7" name="Object 19" descr="Object 19">
            <a:extLst>
              <a:ext uri="{FF2B5EF4-FFF2-40B4-BE49-F238E27FC236}">
                <a16:creationId xmlns:a16="http://schemas.microsoft.com/office/drawing/2014/main" id="{E095BCF5-06DB-14B9-0206-DE8E482047D9}"/>
              </a:ext>
            </a:extLst>
          </p:cNvPr>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196737" y="6402153"/>
            <a:ext cx="522851" cy="333296"/>
          </a:xfrm>
          <a:prstGeom prst="rect">
            <a:avLst/>
          </a:prstGeom>
          <a:ln w="12700">
            <a:miter lim="400000"/>
          </a:ln>
        </p:spPr>
      </p:pic>
      <p:pic>
        <p:nvPicPr>
          <p:cNvPr id="8" name="Object 22" descr="Object 22">
            <a:extLst>
              <a:ext uri="{FF2B5EF4-FFF2-40B4-BE49-F238E27FC236}">
                <a16:creationId xmlns:a16="http://schemas.microsoft.com/office/drawing/2014/main" id="{143FFCE5-FDD8-8E9F-B6A9-9C0F87AA45B7}"/>
              </a:ext>
            </a:extLst>
          </p:cNvPr>
          <p:cNvPicPr>
            <a:picLocks noChangeAspect="1"/>
          </p:cNvPicPr>
          <p:nvPr userDrawn="1"/>
        </p:nvPicPr>
        <p:blipFill>
          <a:blip r:embed="rId19"/>
          <a:stretch>
            <a:fillRect/>
          </a:stretch>
        </p:blipFill>
        <p:spPr>
          <a:xfrm>
            <a:off x="0" y="0"/>
            <a:ext cx="76185" cy="1237942"/>
          </a:xfrm>
          <a:prstGeom prst="rect">
            <a:avLst/>
          </a:prstGeom>
          <a:ln w="12700">
            <a:miter lim="400000"/>
          </a:ln>
        </p:spPr>
      </p:pic>
    </p:spTree>
    <p:extLst>
      <p:ext uri="{BB962C8B-B14F-4D97-AF65-F5344CB8AC3E}">
        <p14:creationId xmlns:p14="http://schemas.microsoft.com/office/powerpoint/2010/main" val="953745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Lst>
  <p:hf hdr="0" dt="0"/>
  <p:txStyles>
    <p:titleStyle>
      <a:lvl1pPr algn="l" defTabSz="914400" rtl="0" eaLnBrk="1" latinLnBrk="0" hangingPunct="1">
        <a:lnSpc>
          <a:spcPct val="90000"/>
        </a:lnSpc>
        <a:spcBef>
          <a:spcPct val="0"/>
        </a:spcBef>
        <a:buNone/>
        <a:defRPr sz="3200" kern="1200">
          <a:solidFill>
            <a:srgbClr val="FF0000"/>
          </a:solidFill>
          <a:latin typeface="Montserrat Light" panose="00000400000000000000" pitchFamily="2" charset="0"/>
          <a:ea typeface="+mj-ea"/>
          <a:cs typeface="+mj-cs"/>
        </a:defRPr>
      </a:lvl1pPr>
    </p:titleStyle>
    <p:bodyStyle>
      <a:lvl1pPr marL="228600" indent="-228600" algn="l" defTabSz="914400" rtl="0" eaLnBrk="1" latinLnBrk="0" hangingPunct="1">
        <a:lnSpc>
          <a:spcPct val="90000"/>
        </a:lnSpc>
        <a:spcBef>
          <a:spcPts val="1000"/>
        </a:spcBef>
        <a:spcAft>
          <a:spcPts val="500"/>
        </a:spcAft>
        <a:buClr>
          <a:srgbClr val="F31A1A"/>
        </a:buClr>
        <a:buFont typeface="Arial" panose="020B0604020202020204" pitchFamily="34" charset="0"/>
        <a:buChar char="•"/>
        <a:defRPr sz="2400" kern="1200">
          <a:solidFill>
            <a:schemeClr val="tx1"/>
          </a:solidFill>
          <a:latin typeface="Montserrat Light" panose="00000400000000000000" pitchFamily="2" charset="0"/>
          <a:ea typeface="+mn-ea"/>
          <a:cs typeface="+mn-cs"/>
        </a:defRPr>
      </a:lvl1pPr>
      <a:lvl2pPr marL="685800" indent="-228600" algn="l" defTabSz="914400" rtl="0" eaLnBrk="1" latinLnBrk="0" hangingPunct="1">
        <a:lnSpc>
          <a:spcPct val="90000"/>
        </a:lnSpc>
        <a:spcBef>
          <a:spcPts val="500"/>
        </a:spcBef>
        <a:spcAft>
          <a:spcPts val="500"/>
        </a:spcAft>
        <a:buClr>
          <a:srgbClr val="F31A1A"/>
        </a:buClr>
        <a:buFont typeface="Wingdings" panose="05000000000000000000" pitchFamily="2" charset="2"/>
        <a:buChar char="ü"/>
        <a:defRPr sz="2000" kern="1200">
          <a:solidFill>
            <a:schemeClr val="tx1"/>
          </a:solidFill>
          <a:latin typeface="Montserrat Light" panose="00000400000000000000" pitchFamily="2" charset="0"/>
          <a:ea typeface="+mn-ea"/>
          <a:cs typeface="+mn-cs"/>
        </a:defRPr>
      </a:lvl2pPr>
      <a:lvl3pPr marL="1143000" indent="-228600" algn="l" defTabSz="914400" rtl="0" eaLnBrk="1" latinLnBrk="0" hangingPunct="1">
        <a:lnSpc>
          <a:spcPct val="90000"/>
        </a:lnSpc>
        <a:spcBef>
          <a:spcPts val="500"/>
        </a:spcBef>
        <a:spcAft>
          <a:spcPts val="500"/>
        </a:spcAft>
        <a:buClr>
          <a:srgbClr val="F31A1A"/>
        </a:buClr>
        <a:buFont typeface="Wingdings" panose="05000000000000000000" pitchFamily="2" charset="2"/>
        <a:buChar char="ü"/>
        <a:defRPr sz="1800" kern="1200">
          <a:solidFill>
            <a:schemeClr val="tx1"/>
          </a:solidFill>
          <a:latin typeface="Montserrat Light" panose="00000400000000000000" pitchFamily="2" charset="0"/>
          <a:ea typeface="+mn-ea"/>
          <a:cs typeface="+mn-cs"/>
        </a:defRPr>
      </a:lvl3pPr>
      <a:lvl4pPr marL="1600200" indent="-228600" algn="l" defTabSz="914400" rtl="0" eaLnBrk="1" latinLnBrk="0" hangingPunct="1">
        <a:lnSpc>
          <a:spcPct val="90000"/>
        </a:lnSpc>
        <a:spcBef>
          <a:spcPts val="500"/>
        </a:spcBef>
        <a:spcAft>
          <a:spcPts val="500"/>
        </a:spcAft>
        <a:buClr>
          <a:srgbClr val="F31A1A"/>
        </a:buClr>
        <a:buFont typeface="Wingdings" panose="05000000000000000000" pitchFamily="2" charset="2"/>
        <a:buChar char="ü"/>
        <a:defRPr sz="1800" kern="1200">
          <a:solidFill>
            <a:schemeClr val="tx1"/>
          </a:solidFill>
          <a:latin typeface="Montserrat Light" panose="00000400000000000000" pitchFamily="2" charset="0"/>
          <a:ea typeface="+mn-ea"/>
          <a:cs typeface="+mn-cs"/>
        </a:defRPr>
      </a:lvl4pPr>
      <a:lvl5pPr marL="2057400" indent="-228600" algn="l" defTabSz="914400" rtl="0" eaLnBrk="1" latinLnBrk="0" hangingPunct="1">
        <a:lnSpc>
          <a:spcPct val="90000"/>
        </a:lnSpc>
        <a:spcBef>
          <a:spcPts val="500"/>
        </a:spcBef>
        <a:spcAft>
          <a:spcPts val="500"/>
        </a:spcAft>
        <a:buClr>
          <a:srgbClr val="F31A1A"/>
        </a:buClr>
        <a:buFont typeface="Wingdings" panose="05000000000000000000" pitchFamily="2" charset="2"/>
        <a:buChar char="ü"/>
        <a:defRPr sz="1800" kern="1200">
          <a:solidFill>
            <a:schemeClr val="tx1"/>
          </a:solidFill>
          <a:latin typeface="Montserrat Light" panose="000004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8.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3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3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73.jpg"/></Relationships>
</file>

<file path=ppt/slides/_rels/slide4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B8B1B-DC83-42F5-3D1E-CC25E32FA0D0}"/>
              </a:ext>
            </a:extLst>
          </p:cNvPr>
          <p:cNvSpPr>
            <a:spLocks noGrp="1"/>
          </p:cNvSpPr>
          <p:nvPr>
            <p:ph type="ctrTitle"/>
          </p:nvPr>
        </p:nvSpPr>
        <p:spPr>
          <a:xfrm>
            <a:off x="1692965" y="1267738"/>
            <a:ext cx="8806070" cy="2704680"/>
          </a:xfrm>
        </p:spPr>
        <p:txBody>
          <a:bodyPr>
            <a:normAutofit fontScale="90000"/>
          </a:bodyPr>
          <a:lstStyle/>
          <a:p>
            <a:r>
              <a:rPr lang="en-GB" sz="4800" dirty="0">
                <a:solidFill>
                  <a:schemeClr val="tx1"/>
                </a:solidFill>
                <a:latin typeface="Montserrat Light"/>
                <a:ea typeface="Montserrat Light"/>
                <a:cs typeface="Montserrat Light"/>
                <a:sym typeface="Montserrat Light"/>
              </a:rPr>
              <a:t>Business Financing Explained According to Lessons from Everyday Life*</a:t>
            </a:r>
            <a:br>
              <a:rPr lang="en-SG" sz="9600" dirty="0">
                <a:solidFill>
                  <a:schemeClr val="tx1"/>
                </a:solidFill>
                <a:latin typeface="Montserrat Light"/>
                <a:ea typeface="Montserrat Light"/>
                <a:cs typeface="Montserrat Light"/>
                <a:sym typeface="Montserrat Light"/>
              </a:rPr>
            </a:br>
            <a:endParaRPr lang="en-US" dirty="0"/>
          </a:p>
        </p:txBody>
      </p:sp>
      <p:pic>
        <p:nvPicPr>
          <p:cNvPr id="6" name="Picture 5" descr="Text, letter&#10;&#10;Description automatically generated">
            <a:extLst>
              <a:ext uri="{FF2B5EF4-FFF2-40B4-BE49-F238E27FC236}">
                <a16:creationId xmlns:a16="http://schemas.microsoft.com/office/drawing/2014/main" id="{BC603D47-A6B3-E2B9-273F-E2DDBF6A4F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2307" y="3972418"/>
            <a:ext cx="5780024" cy="1907408"/>
          </a:xfrm>
          <a:prstGeom prst="rect">
            <a:avLst/>
          </a:prstGeom>
        </p:spPr>
      </p:pic>
      <p:pic>
        <p:nvPicPr>
          <p:cNvPr id="10" name="Picture 9">
            <a:extLst>
              <a:ext uri="{FF2B5EF4-FFF2-40B4-BE49-F238E27FC236}">
                <a16:creationId xmlns:a16="http://schemas.microsoft.com/office/drawing/2014/main" id="{843260C1-A5B6-16EB-F4DC-4D111391CA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21041" y="3798499"/>
            <a:ext cx="4914236" cy="2260549"/>
          </a:xfrm>
          <a:prstGeom prst="rect">
            <a:avLst/>
          </a:prstGeom>
        </p:spPr>
      </p:pic>
      <p:sp>
        <p:nvSpPr>
          <p:cNvPr id="3" name="Footer Placeholder 3">
            <a:extLst>
              <a:ext uri="{FF2B5EF4-FFF2-40B4-BE49-F238E27FC236}">
                <a16:creationId xmlns:a16="http://schemas.microsoft.com/office/drawing/2014/main" id="{D6E1F4F4-63FB-83C0-D122-88BD4E26BEE3}"/>
              </a:ext>
            </a:extLst>
          </p:cNvPr>
          <p:cNvSpPr>
            <a:spLocks noGrp="1"/>
          </p:cNvSpPr>
          <p:nvPr>
            <p:ph type="ftr" sz="quarter" idx="11"/>
          </p:nvPr>
        </p:nvSpPr>
        <p:spPr>
          <a:xfrm>
            <a:off x="4158792" y="6554677"/>
            <a:ext cx="3874417" cy="185852"/>
          </a:xfrm>
        </p:spPr>
        <p:txBody>
          <a:bodyPr/>
          <a:lstStyle/>
          <a:p>
            <a:r>
              <a:rPr lang="en-US" dirty="0"/>
              <a:t>©2023 Proprietary. All Rights Reserved. </a:t>
            </a:r>
          </a:p>
        </p:txBody>
      </p:sp>
    </p:spTree>
    <p:extLst>
      <p:ext uri="{BB962C8B-B14F-4D97-AF65-F5344CB8AC3E}">
        <p14:creationId xmlns:p14="http://schemas.microsoft.com/office/powerpoint/2010/main" val="1071643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5150D6-E8E8-7D9F-2A05-6A376EE8B896}"/>
              </a:ext>
            </a:extLst>
          </p:cNvPr>
          <p:cNvSpPr>
            <a:spLocks noGrp="1"/>
          </p:cNvSpPr>
          <p:nvPr>
            <p:ph sz="half" idx="1"/>
          </p:nvPr>
        </p:nvSpPr>
        <p:spPr>
          <a:xfrm>
            <a:off x="838199" y="2024743"/>
            <a:ext cx="5257801" cy="3766002"/>
          </a:xfrm>
        </p:spPr>
        <p:txBody>
          <a:bodyPr>
            <a:noAutofit/>
          </a:bodyPr>
          <a:lstStyle/>
          <a:p>
            <a:pPr>
              <a:lnSpc>
                <a:spcPct val="100000"/>
              </a:lnSpc>
            </a:pPr>
            <a:r>
              <a:rPr lang="en-US" sz="2000" dirty="0"/>
              <a:t>CEOs without finance backgrounds often underestimate the difficulty of managing cashflow as the business grows</a:t>
            </a:r>
          </a:p>
          <a:p>
            <a:pPr marL="741600" lvl="2" indent="-284400">
              <a:lnSpc>
                <a:spcPct val="100000"/>
              </a:lnSpc>
            </a:pPr>
            <a:r>
              <a:rPr lang="en-US" sz="2000" dirty="0"/>
              <a:t>Customers may not always pay on time, but expenses like payroll, rent, etc. happen on fixed dates</a:t>
            </a:r>
          </a:p>
          <a:p>
            <a:pPr marL="741600" lvl="2" indent="-284400">
              <a:lnSpc>
                <a:spcPct val="100000"/>
              </a:lnSpc>
            </a:pPr>
            <a:r>
              <a:rPr lang="en-US" sz="2000" dirty="0"/>
              <a:t>Sometimes significant delay in doing something important is more costly to your business than the capital would be</a:t>
            </a:r>
          </a:p>
        </p:txBody>
      </p:sp>
      <p:sp>
        <p:nvSpPr>
          <p:cNvPr id="5" name="Slide Number Placeholder 4">
            <a:extLst>
              <a:ext uri="{FF2B5EF4-FFF2-40B4-BE49-F238E27FC236}">
                <a16:creationId xmlns:a16="http://schemas.microsoft.com/office/drawing/2014/main" id="{ADA2928A-0949-972F-A29D-9949BAB26A5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7C782477-AB63-BF4D-B45C-362C5D0D1DCA}" type="slidenum">
              <a:rPr lang="en-US" smtClean="0"/>
              <a:pPr>
                <a:spcAft>
                  <a:spcPts val="600"/>
                </a:spcAft>
              </a:pPr>
              <a:t>10</a:t>
            </a:fld>
            <a:endParaRPr lang="en-US"/>
          </a:p>
        </p:txBody>
      </p:sp>
      <p:sp>
        <p:nvSpPr>
          <p:cNvPr id="7" name="Title 1">
            <a:extLst>
              <a:ext uri="{FF2B5EF4-FFF2-40B4-BE49-F238E27FC236}">
                <a16:creationId xmlns:a16="http://schemas.microsoft.com/office/drawing/2014/main" id="{3E56B80D-7432-4F78-4601-5E655DE4985B}"/>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rgbClr val="FF0000"/>
                </a:solidFill>
                <a:latin typeface="Montserrat Light" panose="00000400000000000000" pitchFamily="2" charset="0"/>
                <a:ea typeface="+mj-ea"/>
                <a:cs typeface="+mj-cs"/>
              </a:defRPr>
            </a:lvl1pPr>
          </a:lstStyle>
          <a:p>
            <a:r>
              <a:rPr lang="en-US" dirty="0"/>
              <a:t>Why Understanding Business Finance Matters </a:t>
            </a:r>
            <a:r>
              <a:rPr lang="en-US" sz="2800" i="1" dirty="0"/>
              <a:t>Because</a:t>
            </a:r>
            <a:r>
              <a:rPr lang="en-US" dirty="0"/>
              <a:t> </a:t>
            </a:r>
            <a:r>
              <a:rPr lang="en-US" sz="2800" i="1" dirty="0"/>
              <a:t>Managing Gaps Can Be Harder Than It Looks</a:t>
            </a:r>
            <a:endParaRPr lang="en-US" dirty="0"/>
          </a:p>
        </p:txBody>
      </p:sp>
      <p:pic>
        <p:nvPicPr>
          <p:cNvPr id="11" name="Picture 10">
            <a:extLst>
              <a:ext uri="{FF2B5EF4-FFF2-40B4-BE49-F238E27FC236}">
                <a16:creationId xmlns:a16="http://schemas.microsoft.com/office/drawing/2014/main" id="{23EE6D83-1DD9-19FF-C908-CA77437C27F3}"/>
              </a:ext>
            </a:extLst>
          </p:cNvPr>
          <p:cNvPicPr>
            <a:picLocks noChangeAspect="1"/>
          </p:cNvPicPr>
          <p:nvPr/>
        </p:nvPicPr>
        <p:blipFill>
          <a:blip r:embed="rId2"/>
          <a:stretch>
            <a:fillRect/>
          </a:stretch>
        </p:blipFill>
        <p:spPr>
          <a:xfrm>
            <a:off x="0" y="0"/>
            <a:ext cx="88900" cy="1574800"/>
          </a:xfrm>
          <a:prstGeom prst="rect">
            <a:avLst/>
          </a:prstGeom>
        </p:spPr>
      </p:pic>
      <p:pic>
        <p:nvPicPr>
          <p:cNvPr id="9" name="Picture 8" descr="Background pattern&#10;&#10;Description automatically generated">
            <a:extLst>
              <a:ext uri="{FF2B5EF4-FFF2-40B4-BE49-F238E27FC236}">
                <a16:creationId xmlns:a16="http://schemas.microsoft.com/office/drawing/2014/main" id="{883553EE-AFB6-0265-4C73-AADA7268439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71543" y="2024743"/>
            <a:ext cx="5392286" cy="3766003"/>
          </a:xfrm>
          <a:prstGeom prst="rect">
            <a:avLst/>
          </a:prstGeom>
        </p:spPr>
      </p:pic>
      <p:sp>
        <p:nvSpPr>
          <p:cNvPr id="2" name="Footer Placeholder 3">
            <a:extLst>
              <a:ext uri="{FF2B5EF4-FFF2-40B4-BE49-F238E27FC236}">
                <a16:creationId xmlns:a16="http://schemas.microsoft.com/office/drawing/2014/main" id="{4AB099C5-023B-CC0D-874F-B60B91B6F6BA}"/>
              </a:ext>
            </a:extLst>
          </p:cNvPr>
          <p:cNvSpPr>
            <a:spLocks noGrp="1"/>
          </p:cNvSpPr>
          <p:nvPr>
            <p:ph type="ftr" sz="quarter" idx="11"/>
          </p:nvPr>
        </p:nvSpPr>
        <p:spPr>
          <a:xfrm>
            <a:off x="4158792" y="6554677"/>
            <a:ext cx="3874417" cy="185852"/>
          </a:xfrm>
        </p:spPr>
        <p:txBody>
          <a:bodyPr/>
          <a:lstStyle/>
          <a:p>
            <a:r>
              <a:rPr lang="en-US" dirty="0"/>
              <a:t>©2023 Proprietary. All Rights Reserved. </a:t>
            </a:r>
          </a:p>
        </p:txBody>
      </p:sp>
    </p:spTree>
    <p:extLst>
      <p:ext uri="{BB962C8B-B14F-4D97-AF65-F5344CB8AC3E}">
        <p14:creationId xmlns:p14="http://schemas.microsoft.com/office/powerpoint/2010/main" val="1588338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5150D6-E8E8-7D9F-2A05-6A376EE8B896}"/>
              </a:ext>
            </a:extLst>
          </p:cNvPr>
          <p:cNvSpPr>
            <a:spLocks noGrp="1"/>
          </p:cNvSpPr>
          <p:nvPr>
            <p:ph sz="half" idx="1"/>
          </p:nvPr>
        </p:nvSpPr>
        <p:spPr>
          <a:xfrm>
            <a:off x="838199" y="1960562"/>
            <a:ext cx="10515599" cy="2056881"/>
          </a:xfrm>
        </p:spPr>
        <p:txBody>
          <a:bodyPr>
            <a:normAutofit/>
          </a:bodyPr>
          <a:lstStyle/>
          <a:p>
            <a:pPr marL="285750" lvl="1" indent="-285750">
              <a:lnSpc>
                <a:spcPct val="100000"/>
              </a:lnSpc>
              <a:buFont typeface="Arial" panose="020B0604020202020204" pitchFamily="34" charset="0"/>
              <a:buChar char="•"/>
            </a:pPr>
            <a:r>
              <a:rPr lang="en-US" sz="2400" dirty="0"/>
              <a:t>If you are too slowed down and/or focused on your cash position, you may lose out to a competitor who is not so slowed</a:t>
            </a:r>
          </a:p>
        </p:txBody>
      </p:sp>
      <p:sp>
        <p:nvSpPr>
          <p:cNvPr id="5" name="Slide Number Placeholder 4">
            <a:extLst>
              <a:ext uri="{FF2B5EF4-FFF2-40B4-BE49-F238E27FC236}">
                <a16:creationId xmlns:a16="http://schemas.microsoft.com/office/drawing/2014/main" id="{ADA2928A-0949-972F-A29D-9949BAB26A5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7C782477-AB63-BF4D-B45C-362C5D0D1DCA}" type="slidenum">
              <a:rPr lang="en-US" smtClean="0"/>
              <a:pPr>
                <a:spcAft>
                  <a:spcPts val="600"/>
                </a:spcAft>
              </a:pPr>
              <a:t>11</a:t>
            </a:fld>
            <a:endParaRPr lang="en-US"/>
          </a:p>
        </p:txBody>
      </p:sp>
      <p:sp>
        <p:nvSpPr>
          <p:cNvPr id="7" name="Title 1">
            <a:extLst>
              <a:ext uri="{FF2B5EF4-FFF2-40B4-BE49-F238E27FC236}">
                <a16:creationId xmlns:a16="http://schemas.microsoft.com/office/drawing/2014/main" id="{3E56B80D-7432-4F78-4601-5E655DE4985B}"/>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rgbClr val="FF0000"/>
                </a:solidFill>
                <a:latin typeface="Montserrat Light" panose="00000400000000000000" pitchFamily="2" charset="0"/>
                <a:ea typeface="+mj-ea"/>
                <a:cs typeface="+mj-cs"/>
              </a:defRPr>
            </a:lvl1pPr>
          </a:lstStyle>
          <a:p>
            <a:r>
              <a:rPr lang="en-US" dirty="0"/>
              <a:t>Why Understanding Business Finance Matters </a:t>
            </a:r>
            <a:r>
              <a:rPr lang="en-US" sz="2800" i="1" dirty="0"/>
              <a:t>Because</a:t>
            </a:r>
            <a:r>
              <a:rPr lang="en-US" dirty="0"/>
              <a:t> </a:t>
            </a:r>
            <a:r>
              <a:rPr lang="en-US" sz="2800" i="1" dirty="0"/>
              <a:t>Managing Gaps Can Be Harder Than It Looks</a:t>
            </a:r>
            <a:endParaRPr lang="en-US" dirty="0"/>
          </a:p>
        </p:txBody>
      </p:sp>
      <p:pic>
        <p:nvPicPr>
          <p:cNvPr id="11" name="Picture 10">
            <a:extLst>
              <a:ext uri="{FF2B5EF4-FFF2-40B4-BE49-F238E27FC236}">
                <a16:creationId xmlns:a16="http://schemas.microsoft.com/office/drawing/2014/main" id="{23EE6D83-1DD9-19FF-C908-CA77437C27F3}"/>
              </a:ext>
            </a:extLst>
          </p:cNvPr>
          <p:cNvPicPr>
            <a:picLocks noChangeAspect="1"/>
          </p:cNvPicPr>
          <p:nvPr/>
        </p:nvPicPr>
        <p:blipFill>
          <a:blip r:embed="rId2"/>
          <a:stretch>
            <a:fillRect/>
          </a:stretch>
        </p:blipFill>
        <p:spPr>
          <a:xfrm>
            <a:off x="0" y="0"/>
            <a:ext cx="88900" cy="1574800"/>
          </a:xfrm>
          <a:prstGeom prst="rect">
            <a:avLst/>
          </a:prstGeom>
        </p:spPr>
      </p:pic>
      <p:sp>
        <p:nvSpPr>
          <p:cNvPr id="2" name="TextBox 1">
            <a:extLst>
              <a:ext uri="{FF2B5EF4-FFF2-40B4-BE49-F238E27FC236}">
                <a16:creationId xmlns:a16="http://schemas.microsoft.com/office/drawing/2014/main" id="{95077E49-FFF7-2361-4EA0-447E4431E4C2}"/>
              </a:ext>
            </a:extLst>
          </p:cNvPr>
          <p:cNvSpPr txBox="1"/>
          <p:nvPr/>
        </p:nvSpPr>
        <p:spPr>
          <a:xfrm>
            <a:off x="1235527" y="2887750"/>
            <a:ext cx="9720942" cy="939979"/>
          </a:xfrm>
          <a:prstGeom prst="rect">
            <a:avLst/>
          </a:prstGeom>
          <a:solidFill>
            <a:srgbClr val="FFD700">
              <a:alpha val="75000"/>
            </a:srgbClr>
          </a:solidFill>
          <a:ln w="25400">
            <a:solidFill>
              <a:srgbClr val="0057B7"/>
            </a:solidFill>
          </a:ln>
        </p:spPr>
        <p:txBody>
          <a:bodyPr wrap="none" rtlCol="0">
            <a:noAutofit/>
          </a:bodyPr>
          <a:lstStyle/>
          <a:p>
            <a:r>
              <a:rPr lang="en-US" sz="1800" b="1" dirty="0">
                <a:solidFill>
                  <a:srgbClr val="0057B7"/>
                </a:solidFill>
                <a:latin typeface="Montserrat SemiBold" pitchFamily="2" charset="77"/>
              </a:rPr>
              <a:t>Even if inside Ukraine, during the war everyone will cut you a break, this is NOT </a:t>
            </a:r>
          </a:p>
          <a:p>
            <a:r>
              <a:rPr lang="en-US" sz="1800" b="1" dirty="0">
                <a:solidFill>
                  <a:srgbClr val="0057B7"/>
                </a:solidFill>
                <a:latin typeface="Montserrat SemiBold" pitchFamily="2" charset="77"/>
              </a:rPr>
              <a:t>true once dealing with entities outside of Ukraine who have their own financiers </a:t>
            </a:r>
          </a:p>
          <a:p>
            <a:r>
              <a:rPr lang="en-US" sz="1800" b="1" dirty="0">
                <a:solidFill>
                  <a:srgbClr val="0057B7"/>
                </a:solidFill>
                <a:latin typeface="Montserrat SemiBold" pitchFamily="2" charset="77"/>
              </a:rPr>
              <a:t>to keep happy! </a:t>
            </a:r>
          </a:p>
        </p:txBody>
      </p:sp>
      <p:pic>
        <p:nvPicPr>
          <p:cNvPr id="13" name="Picture 12" descr="Qr code&#10;&#10;Description automatically generated with medium confidence">
            <a:extLst>
              <a:ext uri="{FF2B5EF4-FFF2-40B4-BE49-F238E27FC236}">
                <a16:creationId xmlns:a16="http://schemas.microsoft.com/office/drawing/2014/main" id="{0774D9AC-3875-FEDE-676A-142269B944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20041" y="4029595"/>
            <a:ext cx="7151913" cy="2326755"/>
          </a:xfrm>
          <a:prstGeom prst="rect">
            <a:avLst/>
          </a:prstGeom>
        </p:spPr>
      </p:pic>
      <p:sp>
        <p:nvSpPr>
          <p:cNvPr id="6" name="Footer Placeholder 3">
            <a:extLst>
              <a:ext uri="{FF2B5EF4-FFF2-40B4-BE49-F238E27FC236}">
                <a16:creationId xmlns:a16="http://schemas.microsoft.com/office/drawing/2014/main" id="{EA8FA0FC-81A9-4458-54C3-9CBF0F780476}"/>
              </a:ext>
            </a:extLst>
          </p:cNvPr>
          <p:cNvSpPr>
            <a:spLocks noGrp="1"/>
          </p:cNvSpPr>
          <p:nvPr>
            <p:ph type="ftr" sz="quarter" idx="11"/>
          </p:nvPr>
        </p:nvSpPr>
        <p:spPr>
          <a:xfrm>
            <a:off x="4158792" y="6554677"/>
            <a:ext cx="3874417" cy="185852"/>
          </a:xfrm>
        </p:spPr>
        <p:txBody>
          <a:bodyPr/>
          <a:lstStyle/>
          <a:p>
            <a:r>
              <a:rPr lang="en-US" dirty="0"/>
              <a:t>©2023 Proprietary. All Rights Reserved. </a:t>
            </a:r>
          </a:p>
        </p:txBody>
      </p:sp>
    </p:spTree>
    <p:extLst>
      <p:ext uri="{BB962C8B-B14F-4D97-AF65-F5344CB8AC3E}">
        <p14:creationId xmlns:p14="http://schemas.microsoft.com/office/powerpoint/2010/main" val="581201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ransport&#10;&#10;Description automatically generated">
            <a:extLst>
              <a:ext uri="{FF2B5EF4-FFF2-40B4-BE49-F238E27FC236}">
                <a16:creationId xmlns:a16="http://schemas.microsoft.com/office/drawing/2014/main" id="{C7658F7D-416C-5A56-5FFF-01C85603449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78500" y="2409945"/>
            <a:ext cx="1771415" cy="1771415"/>
          </a:xfrm>
          <a:prstGeom prst="rect">
            <a:avLst/>
          </a:prstGeom>
        </p:spPr>
      </p:pic>
      <p:sp>
        <p:nvSpPr>
          <p:cNvPr id="2" name="Title 1">
            <a:extLst>
              <a:ext uri="{FF2B5EF4-FFF2-40B4-BE49-F238E27FC236}">
                <a16:creationId xmlns:a16="http://schemas.microsoft.com/office/drawing/2014/main" id="{279C06AC-6A5A-8723-A343-83AC8602AF7C}"/>
              </a:ext>
            </a:extLst>
          </p:cNvPr>
          <p:cNvSpPr>
            <a:spLocks noGrp="1"/>
          </p:cNvSpPr>
          <p:nvPr>
            <p:ph type="title"/>
          </p:nvPr>
        </p:nvSpPr>
        <p:spPr>
          <a:xfrm>
            <a:off x="838200" y="121860"/>
            <a:ext cx="10515600" cy="1325563"/>
          </a:xfrm>
        </p:spPr>
        <p:txBody>
          <a:bodyPr/>
          <a:lstStyle/>
          <a:p>
            <a:pPr>
              <a:lnSpc>
                <a:spcPct val="100000"/>
              </a:lnSpc>
            </a:pPr>
            <a:r>
              <a:rPr lang="en-US" dirty="0"/>
              <a:t>Business Financing Is a Very Normal Part of Running a Business in the West</a:t>
            </a:r>
            <a:endParaRPr lang="en-SG" dirty="0"/>
          </a:p>
        </p:txBody>
      </p:sp>
      <p:sp>
        <p:nvSpPr>
          <p:cNvPr id="3" name="Content Placeholder 2">
            <a:extLst>
              <a:ext uri="{FF2B5EF4-FFF2-40B4-BE49-F238E27FC236}">
                <a16:creationId xmlns:a16="http://schemas.microsoft.com/office/drawing/2014/main" id="{D69D13FF-6079-6379-B5BC-E820A4A9C4B2}"/>
              </a:ext>
            </a:extLst>
          </p:cNvPr>
          <p:cNvSpPr>
            <a:spLocks noGrp="1"/>
          </p:cNvSpPr>
          <p:nvPr>
            <p:ph idx="1"/>
          </p:nvPr>
        </p:nvSpPr>
        <p:spPr>
          <a:xfrm>
            <a:off x="838200" y="1551707"/>
            <a:ext cx="10515600" cy="799595"/>
          </a:xfrm>
        </p:spPr>
        <p:txBody>
          <a:bodyPr>
            <a:normAutofit/>
          </a:bodyPr>
          <a:lstStyle/>
          <a:p>
            <a:pPr>
              <a:lnSpc>
                <a:spcPct val="100000"/>
              </a:lnSpc>
            </a:pPr>
            <a:r>
              <a:rPr lang="en-GB" sz="1800" b="1" dirty="0">
                <a:solidFill>
                  <a:srgbClr val="000000"/>
                </a:solidFill>
                <a:latin typeface="Montserrat" panose="00000500000000000000" pitchFamily="2" charset="0"/>
              </a:rPr>
              <a:t>All growing companies, whether start-ups or large corporations, routinely seek more capital. </a:t>
            </a:r>
            <a:r>
              <a:rPr lang="en-GB" sz="1800" dirty="0">
                <a:solidFill>
                  <a:srgbClr val="000000"/>
                </a:solidFill>
                <a:latin typeface="Montserrat" panose="00000500000000000000" pitchFamily="2" charset="0"/>
              </a:rPr>
              <a:t>Reasons include:</a:t>
            </a:r>
          </a:p>
        </p:txBody>
      </p:sp>
      <p:sp>
        <p:nvSpPr>
          <p:cNvPr id="5" name="Slide Number Placeholder 4">
            <a:extLst>
              <a:ext uri="{FF2B5EF4-FFF2-40B4-BE49-F238E27FC236}">
                <a16:creationId xmlns:a16="http://schemas.microsoft.com/office/drawing/2014/main" id="{DC398D0D-68E2-F6C6-91C1-5A42CBF31DA0}"/>
              </a:ext>
            </a:extLst>
          </p:cNvPr>
          <p:cNvSpPr>
            <a:spLocks noGrp="1"/>
          </p:cNvSpPr>
          <p:nvPr>
            <p:ph type="sldNum" sz="quarter" idx="12"/>
          </p:nvPr>
        </p:nvSpPr>
        <p:spPr>
          <a:xfrm>
            <a:off x="8261771" y="6295621"/>
            <a:ext cx="2743200" cy="365125"/>
          </a:xfrm>
        </p:spPr>
        <p:txBody>
          <a:bodyPr/>
          <a:lstStyle/>
          <a:p>
            <a:fld id="{7C782477-AB63-BF4D-B45C-362C5D0D1DCA}" type="slidenum">
              <a:rPr lang="en-US" smtClean="0"/>
              <a:t>12</a:t>
            </a:fld>
            <a:endParaRPr lang="en-US" dirty="0"/>
          </a:p>
        </p:txBody>
      </p:sp>
      <p:sp>
        <p:nvSpPr>
          <p:cNvPr id="11" name="TextBox 10">
            <a:extLst>
              <a:ext uri="{FF2B5EF4-FFF2-40B4-BE49-F238E27FC236}">
                <a16:creationId xmlns:a16="http://schemas.microsoft.com/office/drawing/2014/main" id="{CD38935F-A9D6-BF34-739F-F020DBB60136}"/>
              </a:ext>
            </a:extLst>
          </p:cNvPr>
          <p:cNvSpPr txBox="1"/>
          <p:nvPr/>
        </p:nvSpPr>
        <p:spPr>
          <a:xfrm>
            <a:off x="479342" y="4111999"/>
            <a:ext cx="3369733" cy="1138773"/>
          </a:xfrm>
          <a:prstGeom prst="rect">
            <a:avLst/>
          </a:prstGeom>
          <a:noFill/>
        </p:spPr>
        <p:txBody>
          <a:bodyPr wrap="square">
            <a:spAutoFit/>
          </a:bodyPr>
          <a:lstStyle/>
          <a:p>
            <a:pPr lvl="1"/>
            <a:r>
              <a:rPr lang="en-GB" sz="1700" dirty="0">
                <a:solidFill>
                  <a:srgbClr val="000000"/>
                </a:solidFill>
                <a:latin typeface="Montserrat" panose="00000500000000000000" pitchFamily="2" charset="0"/>
              </a:rPr>
              <a:t>Limited or inconsistent cash flow for whatever the reason (e.g. world events, seasonality, etc)</a:t>
            </a:r>
          </a:p>
        </p:txBody>
      </p:sp>
      <p:sp>
        <p:nvSpPr>
          <p:cNvPr id="15" name="TextBox 14">
            <a:extLst>
              <a:ext uri="{FF2B5EF4-FFF2-40B4-BE49-F238E27FC236}">
                <a16:creationId xmlns:a16="http://schemas.microsoft.com/office/drawing/2014/main" id="{A255E531-E038-0D7E-3172-FF0D4D812B88}"/>
              </a:ext>
            </a:extLst>
          </p:cNvPr>
          <p:cNvSpPr txBox="1"/>
          <p:nvPr/>
        </p:nvSpPr>
        <p:spPr>
          <a:xfrm>
            <a:off x="3345121" y="4111999"/>
            <a:ext cx="3852152" cy="2029257"/>
          </a:xfrm>
          <a:prstGeom prst="rect">
            <a:avLst/>
          </a:prstGeom>
          <a:noFill/>
        </p:spPr>
        <p:txBody>
          <a:bodyPr wrap="square">
            <a:noAutofit/>
          </a:bodyPr>
          <a:lstStyle/>
          <a:p>
            <a:pPr lvl="1"/>
            <a:r>
              <a:rPr lang="en-GB" sz="1700" dirty="0">
                <a:solidFill>
                  <a:srgbClr val="000000"/>
                </a:solidFill>
                <a:latin typeface="Montserrat" panose="00000500000000000000" pitchFamily="2" charset="0"/>
              </a:rPr>
              <a:t>Ease short term cashflow problems due to unforeseen expenditures/expenses that require a large, and often near-term payment, (e.g. sudden equipment / plant failure which requires immediate replacement.)</a:t>
            </a:r>
          </a:p>
        </p:txBody>
      </p:sp>
      <p:pic>
        <p:nvPicPr>
          <p:cNvPr id="17" name="Picture 16">
            <a:extLst>
              <a:ext uri="{FF2B5EF4-FFF2-40B4-BE49-F238E27FC236}">
                <a16:creationId xmlns:a16="http://schemas.microsoft.com/office/drawing/2014/main" id="{A2528295-5EBA-BA12-F346-BC2922A8D8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46422" y="2790269"/>
            <a:ext cx="1563043" cy="1010768"/>
          </a:xfrm>
          <a:prstGeom prst="rect">
            <a:avLst/>
          </a:prstGeom>
        </p:spPr>
      </p:pic>
      <p:pic>
        <p:nvPicPr>
          <p:cNvPr id="19" name="Picture 18">
            <a:extLst>
              <a:ext uri="{FF2B5EF4-FFF2-40B4-BE49-F238E27FC236}">
                <a16:creationId xmlns:a16="http://schemas.microsoft.com/office/drawing/2014/main" id="{2E1ACF28-8986-FCDF-7585-B608090F8B5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28200" y="2312059"/>
            <a:ext cx="1246812" cy="1728912"/>
          </a:xfrm>
          <a:prstGeom prst="rect">
            <a:avLst/>
          </a:prstGeom>
        </p:spPr>
      </p:pic>
      <p:sp>
        <p:nvSpPr>
          <p:cNvPr id="22" name="TextBox 21">
            <a:extLst>
              <a:ext uri="{FF2B5EF4-FFF2-40B4-BE49-F238E27FC236}">
                <a16:creationId xmlns:a16="http://schemas.microsoft.com/office/drawing/2014/main" id="{46F3ACE9-AD71-3688-4961-8855DD768E99}"/>
              </a:ext>
            </a:extLst>
          </p:cNvPr>
          <p:cNvSpPr txBox="1"/>
          <p:nvPr/>
        </p:nvSpPr>
        <p:spPr>
          <a:xfrm>
            <a:off x="6615259" y="4087186"/>
            <a:ext cx="2691481" cy="1661993"/>
          </a:xfrm>
          <a:prstGeom prst="rect">
            <a:avLst/>
          </a:prstGeom>
          <a:noFill/>
        </p:spPr>
        <p:txBody>
          <a:bodyPr wrap="square">
            <a:spAutoFit/>
          </a:bodyPr>
          <a:lstStyle/>
          <a:p>
            <a:pPr lvl="1"/>
            <a:r>
              <a:rPr lang="en-GB" sz="1700" dirty="0">
                <a:solidFill>
                  <a:srgbClr val="000000"/>
                </a:solidFill>
                <a:latin typeface="Montserrat" panose="00000500000000000000" pitchFamily="2" charset="0"/>
              </a:rPr>
              <a:t>To expand the company in some way, (e.g. new office, new equipment, new employees, etc)</a:t>
            </a:r>
          </a:p>
        </p:txBody>
      </p:sp>
      <p:sp>
        <p:nvSpPr>
          <p:cNvPr id="25" name="TextBox 24">
            <a:extLst>
              <a:ext uri="{FF2B5EF4-FFF2-40B4-BE49-F238E27FC236}">
                <a16:creationId xmlns:a16="http://schemas.microsoft.com/office/drawing/2014/main" id="{3EB14434-0CA0-DA76-16CA-49BF7DC80C40}"/>
              </a:ext>
            </a:extLst>
          </p:cNvPr>
          <p:cNvSpPr txBox="1"/>
          <p:nvPr/>
        </p:nvSpPr>
        <p:spPr>
          <a:xfrm>
            <a:off x="8795022" y="4136344"/>
            <a:ext cx="3344778" cy="1138773"/>
          </a:xfrm>
          <a:prstGeom prst="rect">
            <a:avLst/>
          </a:prstGeom>
          <a:noFill/>
        </p:spPr>
        <p:txBody>
          <a:bodyPr wrap="square">
            <a:spAutoFit/>
          </a:bodyPr>
          <a:lstStyle/>
          <a:p>
            <a:pPr lvl="1"/>
            <a:r>
              <a:rPr lang="en-GB" sz="1700" dirty="0">
                <a:solidFill>
                  <a:srgbClr val="000000"/>
                </a:solidFill>
                <a:latin typeface="Montserrat" panose="00000500000000000000" pitchFamily="2" charset="0"/>
              </a:rPr>
              <a:t>If they believe that securing capital may become much more difficult in future</a:t>
            </a:r>
          </a:p>
        </p:txBody>
      </p:sp>
      <p:pic>
        <p:nvPicPr>
          <p:cNvPr id="14" name="Picture 13" descr="A picture containing shape&#10;&#10;Description automatically generated">
            <a:extLst>
              <a:ext uri="{FF2B5EF4-FFF2-40B4-BE49-F238E27FC236}">
                <a16:creationId xmlns:a16="http://schemas.microsoft.com/office/drawing/2014/main" id="{45E55DC5-EB57-7505-DB6F-CD37A8C4E86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23095" y="2662264"/>
            <a:ext cx="1533670" cy="1138773"/>
          </a:xfrm>
          <a:prstGeom prst="rect">
            <a:avLst/>
          </a:prstGeom>
        </p:spPr>
      </p:pic>
      <p:sp>
        <p:nvSpPr>
          <p:cNvPr id="6" name="Rectangle 5">
            <a:extLst>
              <a:ext uri="{FF2B5EF4-FFF2-40B4-BE49-F238E27FC236}">
                <a16:creationId xmlns:a16="http://schemas.microsoft.com/office/drawing/2014/main" id="{B380F575-EF48-23B3-A2AF-A872237EC0E0}"/>
              </a:ext>
            </a:extLst>
          </p:cNvPr>
          <p:cNvSpPr/>
          <p:nvPr/>
        </p:nvSpPr>
        <p:spPr>
          <a:xfrm>
            <a:off x="0" y="0"/>
            <a:ext cx="70338" cy="1547446"/>
          </a:xfrm>
          <a:prstGeom prst="rect">
            <a:avLst/>
          </a:prstGeom>
          <a:solidFill>
            <a:srgbClr val="F31A1A"/>
          </a:solidFill>
          <a:ln>
            <a:solidFill>
              <a:srgbClr val="F31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3">
            <a:extLst>
              <a:ext uri="{FF2B5EF4-FFF2-40B4-BE49-F238E27FC236}">
                <a16:creationId xmlns:a16="http://schemas.microsoft.com/office/drawing/2014/main" id="{291AFB7B-8582-AC37-8E3F-EA1D9AD27CEA}"/>
              </a:ext>
            </a:extLst>
          </p:cNvPr>
          <p:cNvSpPr>
            <a:spLocks noGrp="1"/>
          </p:cNvSpPr>
          <p:nvPr>
            <p:ph type="ftr" sz="quarter" idx="11"/>
          </p:nvPr>
        </p:nvSpPr>
        <p:spPr>
          <a:xfrm>
            <a:off x="4158792" y="6554677"/>
            <a:ext cx="3874417" cy="185852"/>
          </a:xfrm>
        </p:spPr>
        <p:txBody>
          <a:bodyPr/>
          <a:lstStyle/>
          <a:p>
            <a:r>
              <a:rPr lang="en-US" dirty="0"/>
              <a:t>©2023 Proprietary. All Rights Reserved. </a:t>
            </a:r>
          </a:p>
        </p:txBody>
      </p:sp>
    </p:spTree>
    <p:extLst>
      <p:ext uri="{BB962C8B-B14F-4D97-AF65-F5344CB8AC3E}">
        <p14:creationId xmlns:p14="http://schemas.microsoft.com/office/powerpoint/2010/main" val="536215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C06AC-6A5A-8723-A343-83AC8602AF7C}"/>
              </a:ext>
            </a:extLst>
          </p:cNvPr>
          <p:cNvSpPr>
            <a:spLocks noGrp="1"/>
          </p:cNvSpPr>
          <p:nvPr>
            <p:ph type="title"/>
          </p:nvPr>
        </p:nvSpPr>
        <p:spPr/>
        <p:txBody>
          <a:bodyPr/>
          <a:lstStyle/>
          <a:p>
            <a:r>
              <a:rPr lang="en-US" dirty="0"/>
              <a:t>What Are the Available Options?</a:t>
            </a:r>
            <a:endParaRPr lang="en-SG" dirty="0"/>
          </a:p>
        </p:txBody>
      </p:sp>
      <p:sp>
        <p:nvSpPr>
          <p:cNvPr id="3" name="Content Placeholder 2">
            <a:extLst>
              <a:ext uri="{FF2B5EF4-FFF2-40B4-BE49-F238E27FC236}">
                <a16:creationId xmlns:a16="http://schemas.microsoft.com/office/drawing/2014/main" id="{D69D13FF-6079-6379-B5BC-E820A4A9C4B2}"/>
              </a:ext>
            </a:extLst>
          </p:cNvPr>
          <p:cNvSpPr>
            <a:spLocks noGrp="1"/>
          </p:cNvSpPr>
          <p:nvPr>
            <p:ph idx="1"/>
          </p:nvPr>
        </p:nvSpPr>
        <p:spPr>
          <a:xfrm>
            <a:off x="838200" y="1690688"/>
            <a:ext cx="3683000" cy="2735108"/>
          </a:xfrm>
        </p:spPr>
        <p:txBody>
          <a:bodyPr wrap="square">
            <a:spAutoFit/>
          </a:bodyPr>
          <a:lstStyle/>
          <a:p>
            <a:r>
              <a:rPr lang="en-GB" sz="2000" b="0" i="0" dirty="0">
                <a:solidFill>
                  <a:srgbClr val="000000"/>
                </a:solidFill>
                <a:effectLst/>
                <a:latin typeface="Montserrat" panose="00000500000000000000" pitchFamily="2" charset="0"/>
              </a:rPr>
              <a:t>Debt Financing</a:t>
            </a:r>
          </a:p>
          <a:p>
            <a:pPr lvl="1"/>
            <a:r>
              <a:rPr lang="en-GB" sz="1600" b="0" i="0" dirty="0">
                <a:solidFill>
                  <a:srgbClr val="000000"/>
                </a:solidFill>
                <a:effectLst/>
                <a:latin typeface="Montserrat" panose="00000500000000000000" pitchFamily="2" charset="0"/>
              </a:rPr>
              <a:t>Loans</a:t>
            </a:r>
          </a:p>
          <a:p>
            <a:pPr lvl="2">
              <a:buFont typeface="Wingdings" pitchFamily="2" charset="2"/>
              <a:buChar char="§"/>
            </a:pPr>
            <a:r>
              <a:rPr lang="en-GB" sz="1400" b="0" i="0" dirty="0">
                <a:solidFill>
                  <a:srgbClr val="000000"/>
                </a:solidFill>
                <a:effectLst/>
                <a:latin typeface="Montserrat" panose="00000500000000000000" pitchFamily="2" charset="0"/>
              </a:rPr>
              <a:t>Secured</a:t>
            </a:r>
          </a:p>
          <a:p>
            <a:pPr lvl="2">
              <a:buFont typeface="Wingdings" pitchFamily="2" charset="2"/>
              <a:buChar char="§"/>
            </a:pPr>
            <a:r>
              <a:rPr lang="en-GB" sz="1400" b="0" i="0" dirty="0">
                <a:solidFill>
                  <a:srgbClr val="000000"/>
                </a:solidFill>
                <a:effectLst/>
                <a:latin typeface="Montserrat" panose="00000500000000000000" pitchFamily="2" charset="0"/>
              </a:rPr>
              <a:t>Unsecured</a:t>
            </a:r>
          </a:p>
          <a:p>
            <a:pPr lvl="1"/>
            <a:r>
              <a:rPr lang="en-GB" sz="1600" dirty="0">
                <a:solidFill>
                  <a:srgbClr val="000000"/>
                </a:solidFill>
                <a:latin typeface="Montserrat" panose="00000500000000000000" pitchFamily="2" charset="0"/>
              </a:rPr>
              <a:t>Lines of credit</a:t>
            </a:r>
          </a:p>
          <a:p>
            <a:pPr lvl="2">
              <a:buFont typeface="Wingdings" pitchFamily="2" charset="2"/>
              <a:buChar char="§"/>
            </a:pPr>
            <a:r>
              <a:rPr lang="en-GB" sz="1400" b="0" i="0" dirty="0">
                <a:solidFill>
                  <a:srgbClr val="000000"/>
                </a:solidFill>
                <a:effectLst/>
                <a:latin typeface="Montserrat" panose="00000500000000000000" pitchFamily="2" charset="0"/>
              </a:rPr>
              <a:t>Receivables factoring</a:t>
            </a:r>
          </a:p>
          <a:p>
            <a:pPr lvl="1"/>
            <a:r>
              <a:rPr lang="en-GB" sz="1600" dirty="0">
                <a:solidFill>
                  <a:srgbClr val="000000"/>
                </a:solidFill>
                <a:latin typeface="Montserrat" panose="00000500000000000000" pitchFamily="2" charset="0"/>
              </a:rPr>
              <a:t>Friends &amp; Family / informal</a:t>
            </a:r>
          </a:p>
          <a:p>
            <a:pPr lvl="1"/>
            <a:r>
              <a:rPr lang="en-GB" sz="1600" b="0" i="0" dirty="0">
                <a:solidFill>
                  <a:srgbClr val="000000"/>
                </a:solidFill>
                <a:effectLst/>
                <a:latin typeface="Montserrat" panose="00000500000000000000" pitchFamily="2" charset="0"/>
              </a:rPr>
              <a:t>With warrants</a:t>
            </a:r>
            <a:endParaRPr lang="en-GB" sz="1600" dirty="0">
              <a:solidFill>
                <a:srgbClr val="000000"/>
              </a:solidFill>
              <a:latin typeface="Montserrat" panose="00000500000000000000" pitchFamily="2" charset="0"/>
            </a:endParaRPr>
          </a:p>
        </p:txBody>
      </p:sp>
      <p:sp>
        <p:nvSpPr>
          <p:cNvPr id="5" name="Slide Number Placeholder 4">
            <a:extLst>
              <a:ext uri="{FF2B5EF4-FFF2-40B4-BE49-F238E27FC236}">
                <a16:creationId xmlns:a16="http://schemas.microsoft.com/office/drawing/2014/main" id="{DC398D0D-68E2-F6C6-91C1-5A42CBF31DA0}"/>
              </a:ext>
            </a:extLst>
          </p:cNvPr>
          <p:cNvSpPr>
            <a:spLocks noGrp="1"/>
          </p:cNvSpPr>
          <p:nvPr>
            <p:ph type="sldNum" sz="quarter" idx="12"/>
          </p:nvPr>
        </p:nvSpPr>
        <p:spPr/>
        <p:txBody>
          <a:bodyPr/>
          <a:lstStyle/>
          <a:p>
            <a:fld id="{7C782477-AB63-BF4D-B45C-362C5D0D1DCA}" type="slidenum">
              <a:rPr lang="en-US" smtClean="0"/>
              <a:t>13</a:t>
            </a:fld>
            <a:endParaRPr lang="en-US"/>
          </a:p>
        </p:txBody>
      </p:sp>
      <p:sp>
        <p:nvSpPr>
          <p:cNvPr id="6" name="Content Placeholder 2">
            <a:extLst>
              <a:ext uri="{FF2B5EF4-FFF2-40B4-BE49-F238E27FC236}">
                <a16:creationId xmlns:a16="http://schemas.microsoft.com/office/drawing/2014/main" id="{DE7B2031-601E-D7E7-D588-95572FA59B27}"/>
              </a:ext>
            </a:extLst>
          </p:cNvPr>
          <p:cNvSpPr txBox="1">
            <a:spLocks/>
          </p:cNvSpPr>
          <p:nvPr/>
        </p:nvSpPr>
        <p:spPr>
          <a:xfrm>
            <a:off x="4495800" y="1690688"/>
            <a:ext cx="3683000" cy="1418850"/>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spcAft>
                <a:spcPts val="500"/>
              </a:spcAft>
              <a:buClr>
                <a:srgbClr val="F31A1A"/>
              </a:buClr>
              <a:buFont typeface="Arial" panose="020B0604020202020204" pitchFamily="34" charset="0"/>
              <a:buChar char="•"/>
              <a:defRPr sz="2400" kern="1200">
                <a:solidFill>
                  <a:schemeClr val="tx1"/>
                </a:solidFill>
                <a:latin typeface="Montserrat Light" panose="00000400000000000000" pitchFamily="2" charset="0"/>
                <a:ea typeface="+mn-ea"/>
                <a:cs typeface="+mn-cs"/>
              </a:defRPr>
            </a:lvl1pPr>
            <a:lvl2pPr marL="685800" indent="-228600" algn="l" defTabSz="914400" rtl="0" eaLnBrk="1" latinLnBrk="0" hangingPunct="1">
              <a:lnSpc>
                <a:spcPct val="90000"/>
              </a:lnSpc>
              <a:spcBef>
                <a:spcPts val="500"/>
              </a:spcBef>
              <a:spcAft>
                <a:spcPts val="500"/>
              </a:spcAft>
              <a:buClr>
                <a:srgbClr val="F31A1A"/>
              </a:buClr>
              <a:buFont typeface="Wingdings" panose="05000000000000000000" pitchFamily="2" charset="2"/>
              <a:buChar char="ü"/>
              <a:defRPr sz="2000" kern="1200">
                <a:solidFill>
                  <a:schemeClr val="tx1"/>
                </a:solidFill>
                <a:latin typeface="Montserrat Light" panose="00000400000000000000" pitchFamily="2" charset="0"/>
                <a:ea typeface="+mn-ea"/>
                <a:cs typeface="+mn-cs"/>
              </a:defRPr>
            </a:lvl2pPr>
            <a:lvl3pPr marL="1143000" indent="-228600" algn="l" defTabSz="914400" rtl="0" eaLnBrk="1" latinLnBrk="0" hangingPunct="1">
              <a:lnSpc>
                <a:spcPct val="90000"/>
              </a:lnSpc>
              <a:spcBef>
                <a:spcPts val="500"/>
              </a:spcBef>
              <a:spcAft>
                <a:spcPts val="500"/>
              </a:spcAft>
              <a:buClr>
                <a:srgbClr val="F31A1A"/>
              </a:buClr>
              <a:buFont typeface="Wingdings" panose="05000000000000000000" pitchFamily="2" charset="2"/>
              <a:buChar char="ü"/>
              <a:defRPr sz="1800" kern="1200">
                <a:solidFill>
                  <a:schemeClr val="tx1"/>
                </a:solidFill>
                <a:latin typeface="Montserrat Light" panose="00000400000000000000" pitchFamily="2" charset="0"/>
                <a:ea typeface="+mn-ea"/>
                <a:cs typeface="+mn-cs"/>
              </a:defRPr>
            </a:lvl3pPr>
            <a:lvl4pPr marL="1600200" indent="-228600" algn="l" defTabSz="914400" rtl="0" eaLnBrk="1" latinLnBrk="0" hangingPunct="1">
              <a:lnSpc>
                <a:spcPct val="90000"/>
              </a:lnSpc>
              <a:spcBef>
                <a:spcPts val="500"/>
              </a:spcBef>
              <a:spcAft>
                <a:spcPts val="500"/>
              </a:spcAft>
              <a:buClr>
                <a:srgbClr val="F31A1A"/>
              </a:buClr>
              <a:buFont typeface="Wingdings" panose="05000000000000000000" pitchFamily="2" charset="2"/>
              <a:buChar char="ü"/>
              <a:defRPr sz="1800" kern="1200">
                <a:solidFill>
                  <a:schemeClr val="tx1"/>
                </a:solidFill>
                <a:latin typeface="Montserrat Light" panose="00000400000000000000" pitchFamily="2" charset="0"/>
                <a:ea typeface="+mn-ea"/>
                <a:cs typeface="+mn-cs"/>
              </a:defRPr>
            </a:lvl4pPr>
            <a:lvl5pPr marL="2057400" indent="-228600" algn="l" defTabSz="914400" rtl="0" eaLnBrk="1" latinLnBrk="0" hangingPunct="1">
              <a:lnSpc>
                <a:spcPct val="90000"/>
              </a:lnSpc>
              <a:spcBef>
                <a:spcPts val="500"/>
              </a:spcBef>
              <a:spcAft>
                <a:spcPts val="500"/>
              </a:spcAft>
              <a:buClr>
                <a:srgbClr val="F31A1A"/>
              </a:buClr>
              <a:buFont typeface="Wingdings" panose="05000000000000000000" pitchFamily="2" charset="2"/>
              <a:buChar char="ü"/>
              <a:defRPr sz="1800" kern="1200">
                <a:solidFill>
                  <a:schemeClr val="tx1"/>
                </a:solidFill>
                <a:latin typeface="Montserrat Light" panose="000004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000000"/>
                </a:solidFill>
                <a:latin typeface="Montserrat" panose="00000500000000000000" pitchFamily="2" charset="0"/>
              </a:rPr>
              <a:t>Equity Financing</a:t>
            </a:r>
          </a:p>
          <a:p>
            <a:pPr lvl="1"/>
            <a:r>
              <a:rPr lang="en-GB" sz="1600" dirty="0">
                <a:solidFill>
                  <a:srgbClr val="000000"/>
                </a:solidFill>
                <a:latin typeface="Montserrat" panose="00000500000000000000" pitchFamily="2" charset="0"/>
              </a:rPr>
              <a:t>From individuals</a:t>
            </a:r>
          </a:p>
          <a:p>
            <a:pPr lvl="1"/>
            <a:r>
              <a:rPr lang="en-GB" sz="1600" dirty="0">
                <a:solidFill>
                  <a:srgbClr val="000000"/>
                </a:solidFill>
                <a:latin typeface="Montserrat" panose="00000500000000000000" pitchFamily="2" charset="0"/>
              </a:rPr>
              <a:t>From funds</a:t>
            </a:r>
          </a:p>
          <a:p>
            <a:pPr lvl="1"/>
            <a:r>
              <a:rPr lang="en-GB" sz="1600" dirty="0">
                <a:solidFill>
                  <a:srgbClr val="000000"/>
                </a:solidFill>
                <a:latin typeface="Montserrat" panose="00000500000000000000" pitchFamily="2" charset="0"/>
              </a:rPr>
              <a:t>Friends &amp; Family / informal</a:t>
            </a:r>
            <a:endParaRPr lang="en-GB" sz="1400" dirty="0">
              <a:solidFill>
                <a:srgbClr val="000000"/>
              </a:solidFill>
              <a:latin typeface="Montserrat" panose="00000500000000000000" pitchFamily="2" charset="0"/>
            </a:endParaRPr>
          </a:p>
        </p:txBody>
      </p:sp>
      <p:sp>
        <p:nvSpPr>
          <p:cNvPr id="7" name="Content Placeholder 2">
            <a:extLst>
              <a:ext uri="{FF2B5EF4-FFF2-40B4-BE49-F238E27FC236}">
                <a16:creationId xmlns:a16="http://schemas.microsoft.com/office/drawing/2014/main" id="{57F6CBDE-989E-93CA-23CE-84E01C65FD61}"/>
              </a:ext>
            </a:extLst>
          </p:cNvPr>
          <p:cNvSpPr txBox="1">
            <a:spLocks/>
          </p:cNvSpPr>
          <p:nvPr/>
        </p:nvSpPr>
        <p:spPr>
          <a:xfrm>
            <a:off x="8178800" y="1690688"/>
            <a:ext cx="3683000" cy="4280146"/>
          </a:xfrm>
          <a:prstGeom prst="rect">
            <a:avLst/>
          </a:prstGeom>
        </p:spPr>
        <p:txBody>
          <a:bodyPr vert="horz" wrap="square" lIns="91440" tIns="45720" rIns="91440" bIns="45720" rtlCol="0">
            <a:normAutofit/>
          </a:bodyPr>
          <a:lstStyle>
            <a:lvl1pPr marL="228600" indent="-228600" algn="l" defTabSz="914400" rtl="0" eaLnBrk="1" latinLnBrk="0" hangingPunct="1">
              <a:lnSpc>
                <a:spcPct val="90000"/>
              </a:lnSpc>
              <a:spcBef>
                <a:spcPts val="1000"/>
              </a:spcBef>
              <a:spcAft>
                <a:spcPts val="500"/>
              </a:spcAft>
              <a:buClr>
                <a:srgbClr val="F31A1A"/>
              </a:buClr>
              <a:buFont typeface="Arial" panose="020B0604020202020204" pitchFamily="34" charset="0"/>
              <a:buChar char="•"/>
              <a:defRPr sz="2400" kern="1200">
                <a:solidFill>
                  <a:schemeClr val="tx1"/>
                </a:solidFill>
                <a:latin typeface="Montserrat Light" panose="00000400000000000000" pitchFamily="2" charset="0"/>
                <a:ea typeface="+mn-ea"/>
                <a:cs typeface="+mn-cs"/>
              </a:defRPr>
            </a:lvl1pPr>
            <a:lvl2pPr marL="685800" indent="-228600" algn="l" defTabSz="914400" rtl="0" eaLnBrk="1" latinLnBrk="0" hangingPunct="1">
              <a:lnSpc>
                <a:spcPct val="90000"/>
              </a:lnSpc>
              <a:spcBef>
                <a:spcPts val="500"/>
              </a:spcBef>
              <a:spcAft>
                <a:spcPts val="500"/>
              </a:spcAft>
              <a:buClr>
                <a:srgbClr val="F31A1A"/>
              </a:buClr>
              <a:buFont typeface="Wingdings" panose="05000000000000000000" pitchFamily="2" charset="2"/>
              <a:buChar char="ü"/>
              <a:defRPr sz="2000" kern="1200">
                <a:solidFill>
                  <a:schemeClr val="tx1"/>
                </a:solidFill>
                <a:latin typeface="Montserrat Light" panose="00000400000000000000" pitchFamily="2" charset="0"/>
                <a:ea typeface="+mn-ea"/>
                <a:cs typeface="+mn-cs"/>
              </a:defRPr>
            </a:lvl2pPr>
            <a:lvl3pPr marL="1143000" indent="-228600" algn="l" defTabSz="914400" rtl="0" eaLnBrk="1" latinLnBrk="0" hangingPunct="1">
              <a:lnSpc>
                <a:spcPct val="90000"/>
              </a:lnSpc>
              <a:spcBef>
                <a:spcPts val="500"/>
              </a:spcBef>
              <a:spcAft>
                <a:spcPts val="500"/>
              </a:spcAft>
              <a:buClr>
                <a:srgbClr val="F31A1A"/>
              </a:buClr>
              <a:buFont typeface="Wingdings" panose="05000000000000000000" pitchFamily="2" charset="2"/>
              <a:buChar char="ü"/>
              <a:defRPr sz="1800" kern="1200">
                <a:solidFill>
                  <a:schemeClr val="tx1"/>
                </a:solidFill>
                <a:latin typeface="Montserrat Light" panose="00000400000000000000" pitchFamily="2" charset="0"/>
                <a:ea typeface="+mn-ea"/>
                <a:cs typeface="+mn-cs"/>
              </a:defRPr>
            </a:lvl3pPr>
            <a:lvl4pPr marL="1600200" indent="-228600" algn="l" defTabSz="914400" rtl="0" eaLnBrk="1" latinLnBrk="0" hangingPunct="1">
              <a:lnSpc>
                <a:spcPct val="90000"/>
              </a:lnSpc>
              <a:spcBef>
                <a:spcPts val="500"/>
              </a:spcBef>
              <a:spcAft>
                <a:spcPts val="500"/>
              </a:spcAft>
              <a:buClr>
                <a:srgbClr val="F31A1A"/>
              </a:buClr>
              <a:buFont typeface="Wingdings" panose="05000000000000000000" pitchFamily="2" charset="2"/>
              <a:buChar char="ü"/>
              <a:defRPr sz="1800" kern="1200">
                <a:solidFill>
                  <a:schemeClr val="tx1"/>
                </a:solidFill>
                <a:latin typeface="Montserrat Light" panose="00000400000000000000" pitchFamily="2" charset="0"/>
                <a:ea typeface="+mn-ea"/>
                <a:cs typeface="+mn-cs"/>
              </a:defRPr>
            </a:lvl4pPr>
            <a:lvl5pPr marL="2057400" indent="-228600" algn="l" defTabSz="914400" rtl="0" eaLnBrk="1" latinLnBrk="0" hangingPunct="1">
              <a:lnSpc>
                <a:spcPct val="90000"/>
              </a:lnSpc>
              <a:spcBef>
                <a:spcPts val="500"/>
              </a:spcBef>
              <a:spcAft>
                <a:spcPts val="500"/>
              </a:spcAft>
              <a:buClr>
                <a:srgbClr val="F31A1A"/>
              </a:buClr>
              <a:buFont typeface="Wingdings" panose="05000000000000000000" pitchFamily="2" charset="2"/>
              <a:buChar char="ü"/>
              <a:defRPr sz="1800" kern="1200">
                <a:solidFill>
                  <a:schemeClr val="tx1"/>
                </a:solidFill>
                <a:latin typeface="Montserrat Light" panose="000004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000000"/>
                </a:solidFill>
                <a:latin typeface="Montserrat" panose="00000500000000000000" pitchFamily="2" charset="0"/>
              </a:rPr>
              <a:t>Prepayments (Resellers)</a:t>
            </a:r>
          </a:p>
          <a:p>
            <a:pPr lvl="1"/>
            <a:r>
              <a:rPr lang="en-GB" sz="1600" dirty="0">
                <a:solidFill>
                  <a:srgbClr val="000000"/>
                </a:solidFill>
                <a:latin typeface="Montserrat" panose="00000500000000000000" pitchFamily="2" charset="0"/>
              </a:rPr>
              <a:t>Royalties</a:t>
            </a:r>
          </a:p>
          <a:p>
            <a:pPr lvl="1"/>
            <a:r>
              <a:rPr lang="en-GB" sz="1600" dirty="0">
                <a:solidFill>
                  <a:srgbClr val="000000"/>
                </a:solidFill>
                <a:latin typeface="Montserrat" panose="00000500000000000000" pitchFamily="2" charset="0"/>
              </a:rPr>
              <a:t>Other prepayments</a:t>
            </a:r>
            <a:endParaRPr lang="en-GB" sz="1400" dirty="0">
              <a:solidFill>
                <a:srgbClr val="000000"/>
              </a:solidFill>
              <a:latin typeface="Montserrat" panose="00000500000000000000" pitchFamily="2" charset="0"/>
            </a:endParaRPr>
          </a:p>
        </p:txBody>
      </p:sp>
      <p:pic>
        <p:nvPicPr>
          <p:cNvPr id="11" name="Picture 10" descr="A picture containing text&#10;&#10;Description automatically generated">
            <a:extLst>
              <a:ext uri="{FF2B5EF4-FFF2-40B4-BE49-F238E27FC236}">
                <a16:creationId xmlns:a16="http://schemas.microsoft.com/office/drawing/2014/main" id="{DA842A56-FB12-2837-A2D1-2EC56081DA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97670" y="4445707"/>
            <a:ext cx="3176141" cy="2116183"/>
          </a:xfrm>
          <a:prstGeom prst="rect">
            <a:avLst/>
          </a:prstGeom>
        </p:spPr>
      </p:pic>
      <p:pic>
        <p:nvPicPr>
          <p:cNvPr id="13" name="Picture 12" descr="Icon, arrow&#10;&#10;Description automatically generated">
            <a:extLst>
              <a:ext uri="{FF2B5EF4-FFF2-40B4-BE49-F238E27FC236}">
                <a16:creationId xmlns:a16="http://schemas.microsoft.com/office/drawing/2014/main" id="{3429A953-1729-338B-E1B5-0794C9334B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17797" y="3456525"/>
            <a:ext cx="3552444" cy="2114550"/>
          </a:xfrm>
          <a:prstGeom prst="rect">
            <a:avLst/>
          </a:prstGeom>
        </p:spPr>
      </p:pic>
      <p:pic>
        <p:nvPicPr>
          <p:cNvPr id="15" name="Picture 14" descr="Graphical user interface, application&#10;&#10;Description automatically generated">
            <a:extLst>
              <a:ext uri="{FF2B5EF4-FFF2-40B4-BE49-F238E27FC236}">
                <a16:creationId xmlns:a16="http://schemas.microsoft.com/office/drawing/2014/main" id="{71F54B1A-967F-DF4F-881D-328296BD33D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53587" y="3016251"/>
            <a:ext cx="2624866" cy="2224463"/>
          </a:xfrm>
          <a:prstGeom prst="rect">
            <a:avLst/>
          </a:prstGeom>
        </p:spPr>
      </p:pic>
      <p:sp>
        <p:nvSpPr>
          <p:cNvPr id="16" name="TextBox 15">
            <a:extLst>
              <a:ext uri="{FF2B5EF4-FFF2-40B4-BE49-F238E27FC236}">
                <a16:creationId xmlns:a16="http://schemas.microsoft.com/office/drawing/2014/main" id="{AAF0407E-085B-47DB-7347-FA7DB9249222}"/>
              </a:ext>
            </a:extLst>
          </p:cNvPr>
          <p:cNvSpPr txBox="1"/>
          <p:nvPr/>
        </p:nvSpPr>
        <p:spPr>
          <a:xfrm>
            <a:off x="7028595" y="5841323"/>
            <a:ext cx="3449983" cy="369332"/>
          </a:xfrm>
          <a:prstGeom prst="rect">
            <a:avLst/>
          </a:prstGeom>
          <a:noFill/>
        </p:spPr>
        <p:txBody>
          <a:bodyPr wrap="none" rtlCol="0">
            <a:spAutoFit/>
          </a:bodyPr>
          <a:lstStyle/>
          <a:p>
            <a:pPr marL="285750" indent="-285750">
              <a:buClr>
                <a:srgbClr val="F31A1A"/>
              </a:buClr>
              <a:buFont typeface="Wingdings" pitchFamily="2" charset="2"/>
              <a:buChar char="Ø"/>
            </a:pPr>
            <a:r>
              <a:rPr lang="en-US" dirty="0">
                <a:latin typeface="Montserrat" pitchFamily="2" charset="77"/>
              </a:rPr>
              <a:t>Any combination of these</a:t>
            </a:r>
          </a:p>
        </p:txBody>
      </p:sp>
      <p:sp>
        <p:nvSpPr>
          <p:cNvPr id="8" name="Footer Placeholder 3">
            <a:extLst>
              <a:ext uri="{FF2B5EF4-FFF2-40B4-BE49-F238E27FC236}">
                <a16:creationId xmlns:a16="http://schemas.microsoft.com/office/drawing/2014/main" id="{2ABA7120-C624-4F85-88DC-FA86BAFB8149}"/>
              </a:ext>
            </a:extLst>
          </p:cNvPr>
          <p:cNvSpPr>
            <a:spLocks noGrp="1"/>
          </p:cNvSpPr>
          <p:nvPr>
            <p:ph type="ftr" sz="quarter" idx="11"/>
          </p:nvPr>
        </p:nvSpPr>
        <p:spPr>
          <a:xfrm>
            <a:off x="4158792" y="6554677"/>
            <a:ext cx="3874417" cy="185852"/>
          </a:xfrm>
        </p:spPr>
        <p:txBody>
          <a:bodyPr/>
          <a:lstStyle/>
          <a:p>
            <a:r>
              <a:rPr lang="en-US" dirty="0"/>
              <a:t>©2023 Proprietary. All Rights Reserved. </a:t>
            </a:r>
          </a:p>
        </p:txBody>
      </p:sp>
    </p:spTree>
    <p:extLst>
      <p:ext uri="{BB962C8B-B14F-4D97-AF65-F5344CB8AC3E}">
        <p14:creationId xmlns:p14="http://schemas.microsoft.com/office/powerpoint/2010/main" val="3466206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81D4E-3E13-A24E-57BD-B64A502ED9B8}"/>
              </a:ext>
            </a:extLst>
          </p:cNvPr>
          <p:cNvSpPr>
            <a:spLocks noGrp="1"/>
          </p:cNvSpPr>
          <p:nvPr>
            <p:ph type="title"/>
          </p:nvPr>
        </p:nvSpPr>
        <p:spPr>
          <a:xfrm>
            <a:off x="831850" y="2495550"/>
            <a:ext cx="10515600" cy="1133475"/>
          </a:xfrm>
        </p:spPr>
        <p:txBody>
          <a:bodyPr/>
          <a:lstStyle/>
          <a:p>
            <a:pPr algn="ctr"/>
            <a:r>
              <a:rPr lang="en-US" dirty="0"/>
              <a:t>Debt Financing</a:t>
            </a:r>
          </a:p>
        </p:txBody>
      </p:sp>
      <p:sp>
        <p:nvSpPr>
          <p:cNvPr id="5" name="Slide Number Placeholder 4">
            <a:extLst>
              <a:ext uri="{FF2B5EF4-FFF2-40B4-BE49-F238E27FC236}">
                <a16:creationId xmlns:a16="http://schemas.microsoft.com/office/drawing/2014/main" id="{E15FE27E-7D9D-D738-1DA6-1D3AA33C03CC}"/>
              </a:ext>
            </a:extLst>
          </p:cNvPr>
          <p:cNvSpPr>
            <a:spLocks noGrp="1"/>
          </p:cNvSpPr>
          <p:nvPr>
            <p:ph type="sldNum" sz="quarter" idx="12"/>
          </p:nvPr>
        </p:nvSpPr>
        <p:spPr/>
        <p:txBody>
          <a:bodyPr/>
          <a:lstStyle/>
          <a:p>
            <a:fld id="{7C782477-AB63-BF4D-B45C-362C5D0D1DCA}" type="slidenum">
              <a:rPr lang="en-US" smtClean="0"/>
              <a:t>14</a:t>
            </a:fld>
            <a:endParaRPr lang="en-US"/>
          </a:p>
        </p:txBody>
      </p:sp>
      <p:sp>
        <p:nvSpPr>
          <p:cNvPr id="6" name="Rectangle 5">
            <a:extLst>
              <a:ext uri="{FF2B5EF4-FFF2-40B4-BE49-F238E27FC236}">
                <a16:creationId xmlns:a16="http://schemas.microsoft.com/office/drawing/2014/main" id="{A5A58942-0877-9D49-7A6A-9818D2B08013}"/>
              </a:ext>
            </a:extLst>
          </p:cNvPr>
          <p:cNvSpPr/>
          <p:nvPr/>
        </p:nvSpPr>
        <p:spPr>
          <a:xfrm>
            <a:off x="-1" y="0"/>
            <a:ext cx="72000" cy="6858000"/>
          </a:xfrm>
          <a:prstGeom prst="rect">
            <a:avLst/>
          </a:prstGeom>
          <a:solidFill>
            <a:srgbClr val="F31A1A"/>
          </a:solidFill>
          <a:ln>
            <a:solidFill>
              <a:srgbClr val="F31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oy&#10;&#10;Description automatically generated">
            <a:extLst>
              <a:ext uri="{FF2B5EF4-FFF2-40B4-BE49-F238E27FC236}">
                <a16:creationId xmlns:a16="http://schemas.microsoft.com/office/drawing/2014/main" id="{6F2EF548-7C24-E79E-C794-8EF378DDAE2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759177" y="4079042"/>
            <a:ext cx="1857896" cy="1457173"/>
          </a:xfrm>
          <a:prstGeom prst="rect">
            <a:avLst/>
          </a:prstGeom>
        </p:spPr>
      </p:pic>
      <p:pic>
        <p:nvPicPr>
          <p:cNvPr id="8" name="Picture 7" descr="Two people shaking hands&#10;&#10;Description automatically generated with medium confidence">
            <a:extLst>
              <a:ext uri="{FF2B5EF4-FFF2-40B4-BE49-F238E27FC236}">
                <a16:creationId xmlns:a16="http://schemas.microsoft.com/office/drawing/2014/main" id="{817FF58D-ECC1-9191-D7B0-ABF1383FF0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48531" y="3826593"/>
            <a:ext cx="1962069" cy="1962069"/>
          </a:xfrm>
          <a:prstGeom prst="rect">
            <a:avLst/>
          </a:prstGeom>
        </p:spPr>
      </p:pic>
      <p:sp>
        <p:nvSpPr>
          <p:cNvPr id="9" name="Right Arrow 8">
            <a:extLst>
              <a:ext uri="{FF2B5EF4-FFF2-40B4-BE49-F238E27FC236}">
                <a16:creationId xmlns:a16="http://schemas.microsoft.com/office/drawing/2014/main" id="{E4ECD2C7-0BAB-E1AF-729D-FDC9AF72942C}"/>
              </a:ext>
            </a:extLst>
          </p:cNvPr>
          <p:cNvSpPr/>
          <p:nvPr/>
        </p:nvSpPr>
        <p:spPr>
          <a:xfrm>
            <a:off x="5847086" y="4663519"/>
            <a:ext cx="801445" cy="300139"/>
          </a:xfrm>
          <a:prstGeom prst="rightArrow">
            <a:avLst/>
          </a:prstGeom>
          <a:solidFill>
            <a:srgbClr val="C00000"/>
          </a:solidFill>
          <a:ln>
            <a:solidFill>
              <a:srgbClr val="F31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3">
            <a:extLst>
              <a:ext uri="{FF2B5EF4-FFF2-40B4-BE49-F238E27FC236}">
                <a16:creationId xmlns:a16="http://schemas.microsoft.com/office/drawing/2014/main" id="{CA92FAE6-2DA7-E444-57C2-42151ECC5CC3}"/>
              </a:ext>
            </a:extLst>
          </p:cNvPr>
          <p:cNvSpPr>
            <a:spLocks noGrp="1"/>
          </p:cNvSpPr>
          <p:nvPr>
            <p:ph type="ftr" sz="quarter" idx="11"/>
          </p:nvPr>
        </p:nvSpPr>
        <p:spPr>
          <a:xfrm>
            <a:off x="4158792" y="6554677"/>
            <a:ext cx="3874417" cy="185852"/>
          </a:xfrm>
        </p:spPr>
        <p:txBody>
          <a:bodyPr/>
          <a:lstStyle/>
          <a:p>
            <a:r>
              <a:rPr lang="en-US" dirty="0"/>
              <a:t>©2023 Proprietary. All Rights Reserved. </a:t>
            </a:r>
          </a:p>
        </p:txBody>
      </p:sp>
    </p:spTree>
    <p:extLst>
      <p:ext uri="{BB962C8B-B14F-4D97-AF65-F5344CB8AC3E}">
        <p14:creationId xmlns:p14="http://schemas.microsoft.com/office/powerpoint/2010/main" val="3341974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C06AC-6A5A-8723-A343-83AC8602AF7C}"/>
              </a:ext>
            </a:extLst>
          </p:cNvPr>
          <p:cNvSpPr>
            <a:spLocks noGrp="1"/>
          </p:cNvSpPr>
          <p:nvPr>
            <p:ph type="title"/>
          </p:nvPr>
        </p:nvSpPr>
        <p:spPr/>
        <p:txBody>
          <a:bodyPr/>
          <a:lstStyle/>
          <a:p>
            <a:r>
              <a:rPr lang="en-US" dirty="0"/>
              <a:t>Debt Financing - Introduction</a:t>
            </a:r>
            <a:endParaRPr lang="en-SG" dirty="0"/>
          </a:p>
        </p:txBody>
      </p:sp>
      <p:sp>
        <p:nvSpPr>
          <p:cNvPr id="3" name="Content Placeholder 2">
            <a:extLst>
              <a:ext uri="{FF2B5EF4-FFF2-40B4-BE49-F238E27FC236}">
                <a16:creationId xmlns:a16="http://schemas.microsoft.com/office/drawing/2014/main" id="{D69D13FF-6079-6379-B5BC-E820A4A9C4B2}"/>
              </a:ext>
            </a:extLst>
          </p:cNvPr>
          <p:cNvSpPr>
            <a:spLocks noGrp="1"/>
          </p:cNvSpPr>
          <p:nvPr>
            <p:ph idx="1"/>
          </p:nvPr>
        </p:nvSpPr>
        <p:spPr>
          <a:xfrm>
            <a:off x="6096000" y="1858912"/>
            <a:ext cx="5257800" cy="4329214"/>
          </a:xfrm>
        </p:spPr>
        <p:txBody>
          <a:bodyPr>
            <a:normAutofit lnSpcReduction="10000"/>
          </a:bodyPr>
          <a:lstStyle/>
          <a:p>
            <a:r>
              <a:rPr lang="en-GB" sz="2000" b="0" i="0" dirty="0">
                <a:solidFill>
                  <a:srgbClr val="000000"/>
                </a:solidFill>
                <a:effectLst/>
                <a:latin typeface="Montserrat" panose="00000500000000000000" pitchFamily="2" charset="0"/>
              </a:rPr>
              <a:t>Simplest example is a credit card</a:t>
            </a:r>
          </a:p>
          <a:p>
            <a:pPr lvl="1" indent="-284400"/>
            <a:r>
              <a:rPr lang="en-GB" dirty="0">
                <a:solidFill>
                  <a:srgbClr val="000000"/>
                </a:solidFill>
                <a:latin typeface="Montserrat" panose="00000500000000000000" pitchFamily="2" charset="0"/>
              </a:rPr>
              <a:t>It’s a normal part of daily life, though technically you are borrowing money when you use it</a:t>
            </a:r>
          </a:p>
          <a:p>
            <a:pPr lvl="1" indent="-284400"/>
            <a:r>
              <a:rPr lang="en-GB" dirty="0">
                <a:solidFill>
                  <a:srgbClr val="000000"/>
                </a:solidFill>
                <a:latin typeface="Montserrat" panose="00000500000000000000" pitchFamily="2" charset="0"/>
              </a:rPr>
              <a:t>You could change your credit card provider every week if you wanted</a:t>
            </a:r>
          </a:p>
          <a:p>
            <a:r>
              <a:rPr lang="en-GB" sz="2000" dirty="0">
                <a:solidFill>
                  <a:srgbClr val="000000"/>
                </a:solidFill>
                <a:latin typeface="Montserrat" panose="00000500000000000000" pitchFamily="2" charset="0"/>
              </a:rPr>
              <a:t>Money borrowed must eventually be repaid</a:t>
            </a:r>
          </a:p>
          <a:p>
            <a:pPr lvl="1" indent="-284400"/>
            <a:r>
              <a:rPr lang="en-GB" b="0" i="0" dirty="0">
                <a:solidFill>
                  <a:srgbClr val="000000"/>
                </a:solidFill>
                <a:effectLst/>
                <a:latin typeface="Montserrat" panose="00000500000000000000" pitchFamily="2" charset="0"/>
              </a:rPr>
              <a:t>Short of </a:t>
            </a:r>
            <a:r>
              <a:rPr lang="en-GB" dirty="0">
                <a:solidFill>
                  <a:srgbClr val="000000"/>
                </a:solidFill>
                <a:latin typeface="Montserrat" panose="00000500000000000000" pitchFamily="2" charset="0"/>
              </a:rPr>
              <a:t>bankruptcy or renegotiation (which should never be assumed)</a:t>
            </a:r>
          </a:p>
          <a:p>
            <a:pPr lvl="1" indent="-284400"/>
            <a:r>
              <a:rPr lang="en-GB" dirty="0">
                <a:solidFill>
                  <a:srgbClr val="000000"/>
                </a:solidFill>
                <a:latin typeface="Montserrat" panose="00000500000000000000" pitchFamily="2" charset="0"/>
              </a:rPr>
              <a:t>More and more interest will accrue until the money is repaid</a:t>
            </a:r>
          </a:p>
          <a:p>
            <a:pPr marL="914400" lvl="2" indent="0">
              <a:buNone/>
            </a:pPr>
            <a:endParaRPr lang="en-GB" sz="1200" dirty="0">
              <a:solidFill>
                <a:srgbClr val="000000"/>
              </a:solidFill>
              <a:latin typeface="Montserrat" panose="00000500000000000000" pitchFamily="2" charset="0"/>
            </a:endParaRPr>
          </a:p>
          <a:p>
            <a:pPr lvl="1"/>
            <a:endParaRPr lang="en-GB" sz="1400" b="0" i="0" dirty="0">
              <a:solidFill>
                <a:srgbClr val="000000"/>
              </a:solidFill>
              <a:effectLst/>
              <a:latin typeface="Montserrat" panose="00000500000000000000" pitchFamily="2" charset="0"/>
            </a:endParaRPr>
          </a:p>
          <a:p>
            <a:pPr lvl="1"/>
            <a:endParaRPr lang="en-GB" sz="1400" b="0" i="0" dirty="0">
              <a:solidFill>
                <a:srgbClr val="000000"/>
              </a:solidFill>
              <a:effectLst/>
              <a:latin typeface="Montserrat" panose="00000500000000000000" pitchFamily="2" charset="0"/>
            </a:endParaRPr>
          </a:p>
          <a:p>
            <a:pPr lvl="4"/>
            <a:endParaRPr lang="en-SG" dirty="0"/>
          </a:p>
        </p:txBody>
      </p:sp>
      <p:sp>
        <p:nvSpPr>
          <p:cNvPr id="5" name="Slide Number Placeholder 4">
            <a:extLst>
              <a:ext uri="{FF2B5EF4-FFF2-40B4-BE49-F238E27FC236}">
                <a16:creationId xmlns:a16="http://schemas.microsoft.com/office/drawing/2014/main" id="{DC398D0D-68E2-F6C6-91C1-5A42CBF31DA0}"/>
              </a:ext>
            </a:extLst>
          </p:cNvPr>
          <p:cNvSpPr>
            <a:spLocks noGrp="1"/>
          </p:cNvSpPr>
          <p:nvPr>
            <p:ph type="sldNum" sz="quarter" idx="12"/>
          </p:nvPr>
        </p:nvSpPr>
        <p:spPr/>
        <p:txBody>
          <a:bodyPr/>
          <a:lstStyle/>
          <a:p>
            <a:fld id="{7C782477-AB63-BF4D-B45C-362C5D0D1DCA}" type="slidenum">
              <a:rPr lang="en-US" smtClean="0"/>
              <a:t>15</a:t>
            </a:fld>
            <a:endParaRPr lang="en-US"/>
          </a:p>
        </p:txBody>
      </p:sp>
      <p:pic>
        <p:nvPicPr>
          <p:cNvPr id="8" name="Picture 7" descr="Diagram&#10;&#10;Description automatically generated with medium confidence">
            <a:extLst>
              <a:ext uri="{FF2B5EF4-FFF2-40B4-BE49-F238E27FC236}">
                <a16:creationId xmlns:a16="http://schemas.microsoft.com/office/drawing/2014/main" id="{BB068412-A606-F6A1-39D5-81F5B21E90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2807" y="1552575"/>
            <a:ext cx="5093193" cy="4329214"/>
          </a:xfrm>
          <a:prstGeom prst="rect">
            <a:avLst/>
          </a:prstGeom>
        </p:spPr>
      </p:pic>
      <p:sp>
        <p:nvSpPr>
          <p:cNvPr id="6" name="Footer Placeholder 3">
            <a:extLst>
              <a:ext uri="{FF2B5EF4-FFF2-40B4-BE49-F238E27FC236}">
                <a16:creationId xmlns:a16="http://schemas.microsoft.com/office/drawing/2014/main" id="{6CDA4038-B64B-654B-FD4A-8CE359510C4A}"/>
              </a:ext>
            </a:extLst>
          </p:cNvPr>
          <p:cNvSpPr>
            <a:spLocks noGrp="1"/>
          </p:cNvSpPr>
          <p:nvPr>
            <p:ph type="ftr" sz="quarter" idx="11"/>
          </p:nvPr>
        </p:nvSpPr>
        <p:spPr>
          <a:xfrm>
            <a:off x="4158792" y="6554677"/>
            <a:ext cx="3874417" cy="185852"/>
          </a:xfrm>
        </p:spPr>
        <p:txBody>
          <a:bodyPr/>
          <a:lstStyle/>
          <a:p>
            <a:r>
              <a:rPr lang="en-US" dirty="0"/>
              <a:t>©2023 Proprietary. All Rights Reserved. </a:t>
            </a:r>
          </a:p>
        </p:txBody>
      </p:sp>
    </p:spTree>
    <p:extLst>
      <p:ext uri="{BB962C8B-B14F-4D97-AF65-F5344CB8AC3E}">
        <p14:creationId xmlns:p14="http://schemas.microsoft.com/office/powerpoint/2010/main" val="1330225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LEGO, toy&#10;&#10;Description automatically generated">
            <a:extLst>
              <a:ext uri="{FF2B5EF4-FFF2-40B4-BE49-F238E27FC236}">
                <a16:creationId xmlns:a16="http://schemas.microsoft.com/office/drawing/2014/main" id="{60475296-B143-0F14-4AE9-281AF8C5FCF5}"/>
              </a:ext>
            </a:extLst>
          </p:cNvPr>
          <p:cNvPicPr>
            <a:picLocks noChangeAspect="1"/>
          </p:cNvPicPr>
          <p:nvPr/>
        </p:nvPicPr>
        <p:blipFill>
          <a:blip r:embed="rId2"/>
          <a:stretch>
            <a:fillRect/>
          </a:stretch>
        </p:blipFill>
        <p:spPr>
          <a:xfrm>
            <a:off x="5842000" y="1300163"/>
            <a:ext cx="6350000" cy="4876800"/>
          </a:xfrm>
          <a:prstGeom prst="rect">
            <a:avLst/>
          </a:prstGeom>
        </p:spPr>
      </p:pic>
      <p:sp>
        <p:nvSpPr>
          <p:cNvPr id="2" name="Title 1">
            <a:extLst>
              <a:ext uri="{FF2B5EF4-FFF2-40B4-BE49-F238E27FC236}">
                <a16:creationId xmlns:a16="http://schemas.microsoft.com/office/drawing/2014/main" id="{279C06AC-6A5A-8723-A343-83AC8602AF7C}"/>
              </a:ext>
            </a:extLst>
          </p:cNvPr>
          <p:cNvSpPr>
            <a:spLocks noGrp="1"/>
          </p:cNvSpPr>
          <p:nvPr>
            <p:ph type="title"/>
          </p:nvPr>
        </p:nvSpPr>
        <p:spPr>
          <a:xfrm>
            <a:off x="838200" y="365125"/>
            <a:ext cx="10515600" cy="1325563"/>
          </a:xfrm>
        </p:spPr>
        <p:txBody>
          <a:bodyPr anchor="ctr">
            <a:normAutofit/>
          </a:bodyPr>
          <a:lstStyle/>
          <a:p>
            <a:r>
              <a:rPr lang="en-US" dirty="0"/>
              <a:t>Debt Financing – Who Does It?</a:t>
            </a:r>
            <a:endParaRPr lang="en-SG" dirty="0"/>
          </a:p>
        </p:txBody>
      </p:sp>
      <p:sp>
        <p:nvSpPr>
          <p:cNvPr id="3" name="Content Placeholder 2">
            <a:extLst>
              <a:ext uri="{FF2B5EF4-FFF2-40B4-BE49-F238E27FC236}">
                <a16:creationId xmlns:a16="http://schemas.microsoft.com/office/drawing/2014/main" id="{D69D13FF-6079-6379-B5BC-E820A4A9C4B2}"/>
              </a:ext>
            </a:extLst>
          </p:cNvPr>
          <p:cNvSpPr>
            <a:spLocks noGrp="1"/>
          </p:cNvSpPr>
          <p:nvPr>
            <p:ph sz="half" idx="1"/>
          </p:nvPr>
        </p:nvSpPr>
        <p:spPr>
          <a:xfrm>
            <a:off x="838200" y="1825625"/>
            <a:ext cx="5584902" cy="4033132"/>
          </a:xfrm>
        </p:spPr>
        <p:txBody>
          <a:bodyPr>
            <a:normAutofit fontScale="92500"/>
          </a:bodyPr>
          <a:lstStyle/>
          <a:p>
            <a:pPr>
              <a:lnSpc>
                <a:spcPct val="100000"/>
              </a:lnSpc>
            </a:pPr>
            <a:r>
              <a:rPr lang="en-GB" sz="2200" b="1" dirty="0"/>
              <a:t>Debt financing comes mostly from large financial institutions, not (relatively) smaller investors. </a:t>
            </a:r>
            <a:r>
              <a:rPr lang="en-GB" sz="2200" dirty="0"/>
              <a:t>This is because one needs to do a large amount of lending to make significant money</a:t>
            </a:r>
          </a:p>
          <a:p>
            <a:pPr lvl="1" indent="-284400">
              <a:lnSpc>
                <a:spcPct val="100000"/>
              </a:lnSpc>
            </a:pPr>
            <a:r>
              <a:rPr lang="en-GB" sz="2200" dirty="0"/>
              <a:t>The financial upside to the lender is limited with most kinds of loans; both laws and practicality limit the amount of interest they can get. </a:t>
            </a:r>
          </a:p>
          <a:p>
            <a:pPr lvl="1" indent="-284400">
              <a:lnSpc>
                <a:spcPct val="100000"/>
              </a:lnSpc>
            </a:pPr>
            <a:r>
              <a:rPr lang="en-GB" sz="2200" dirty="0"/>
              <a:t>Some % of the time, the loan money is just lost</a:t>
            </a:r>
          </a:p>
        </p:txBody>
      </p:sp>
      <p:sp>
        <p:nvSpPr>
          <p:cNvPr id="5" name="Slide Number Placeholder 4">
            <a:extLst>
              <a:ext uri="{FF2B5EF4-FFF2-40B4-BE49-F238E27FC236}">
                <a16:creationId xmlns:a16="http://schemas.microsoft.com/office/drawing/2014/main" id="{DC398D0D-68E2-F6C6-91C1-5A42CBF31DA0}"/>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7C782477-AB63-BF4D-B45C-362C5D0D1DCA}" type="slidenum">
              <a:rPr lang="en-US" smtClean="0"/>
              <a:pPr>
                <a:spcAft>
                  <a:spcPts val="600"/>
                </a:spcAft>
              </a:pPr>
              <a:t>16</a:t>
            </a:fld>
            <a:endParaRPr lang="en-US"/>
          </a:p>
        </p:txBody>
      </p:sp>
      <p:sp>
        <p:nvSpPr>
          <p:cNvPr id="9" name="TextBox 8">
            <a:extLst>
              <a:ext uri="{FF2B5EF4-FFF2-40B4-BE49-F238E27FC236}">
                <a16:creationId xmlns:a16="http://schemas.microsoft.com/office/drawing/2014/main" id="{6BC5315A-7F10-B89D-507E-6EB23615D3A6}"/>
              </a:ext>
            </a:extLst>
          </p:cNvPr>
          <p:cNvSpPr txBox="1"/>
          <p:nvPr/>
        </p:nvSpPr>
        <p:spPr>
          <a:xfrm>
            <a:off x="1192198" y="6022291"/>
            <a:ext cx="8924075" cy="408693"/>
          </a:xfrm>
          <a:prstGeom prst="rect">
            <a:avLst/>
          </a:prstGeom>
          <a:solidFill>
            <a:srgbClr val="FFD700">
              <a:alpha val="75000"/>
            </a:srgbClr>
          </a:solidFill>
          <a:ln w="25400">
            <a:solidFill>
              <a:srgbClr val="0057B7"/>
            </a:solidFill>
          </a:ln>
        </p:spPr>
        <p:txBody>
          <a:bodyPr wrap="none" rtlCol="0">
            <a:noAutofit/>
          </a:bodyPr>
          <a:lstStyle/>
          <a:p>
            <a:r>
              <a:rPr lang="en-GB" sz="1800" dirty="0">
                <a:solidFill>
                  <a:srgbClr val="0057B7"/>
                </a:solidFill>
                <a:latin typeface="Montserrat SemiBold" pitchFamily="2" charset="77"/>
              </a:rPr>
              <a:t>NOTE: </a:t>
            </a:r>
            <a:r>
              <a:rPr lang="en-GB" sz="1800" b="1" dirty="0">
                <a:solidFill>
                  <a:srgbClr val="0057B7"/>
                </a:solidFill>
                <a:latin typeface="Montserrat SemiBold" pitchFamily="2" charset="77"/>
              </a:rPr>
              <a:t>In the West, interest rates are a fraction of what they are in Ukraine </a:t>
            </a:r>
            <a:endParaRPr lang="en-US" b="1" dirty="0">
              <a:solidFill>
                <a:srgbClr val="0057B7"/>
              </a:solidFill>
              <a:latin typeface="Montserrat SemiBold" pitchFamily="2" charset="77"/>
            </a:endParaRPr>
          </a:p>
        </p:txBody>
      </p:sp>
      <p:sp>
        <p:nvSpPr>
          <p:cNvPr id="6" name="Footer Placeholder 3">
            <a:extLst>
              <a:ext uri="{FF2B5EF4-FFF2-40B4-BE49-F238E27FC236}">
                <a16:creationId xmlns:a16="http://schemas.microsoft.com/office/drawing/2014/main" id="{AAEFEF7F-426F-39E5-72C0-FA3D0C0A7B07}"/>
              </a:ext>
            </a:extLst>
          </p:cNvPr>
          <p:cNvSpPr>
            <a:spLocks noGrp="1"/>
          </p:cNvSpPr>
          <p:nvPr>
            <p:ph type="ftr" sz="quarter" idx="11"/>
          </p:nvPr>
        </p:nvSpPr>
        <p:spPr>
          <a:xfrm>
            <a:off x="4158792" y="6554677"/>
            <a:ext cx="3874417" cy="185852"/>
          </a:xfrm>
        </p:spPr>
        <p:txBody>
          <a:bodyPr/>
          <a:lstStyle/>
          <a:p>
            <a:r>
              <a:rPr lang="en-US" dirty="0"/>
              <a:t>©2023 Proprietary. All Rights Reserved. </a:t>
            </a:r>
          </a:p>
        </p:txBody>
      </p:sp>
    </p:spTree>
    <p:extLst>
      <p:ext uri="{BB962C8B-B14F-4D97-AF65-F5344CB8AC3E}">
        <p14:creationId xmlns:p14="http://schemas.microsoft.com/office/powerpoint/2010/main" val="3103769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C06AC-6A5A-8723-A343-83AC8602AF7C}"/>
              </a:ext>
            </a:extLst>
          </p:cNvPr>
          <p:cNvSpPr>
            <a:spLocks noGrp="1"/>
          </p:cNvSpPr>
          <p:nvPr>
            <p:ph type="title"/>
          </p:nvPr>
        </p:nvSpPr>
        <p:spPr>
          <a:xfrm>
            <a:off x="838200" y="365125"/>
            <a:ext cx="10515600" cy="1325563"/>
          </a:xfrm>
        </p:spPr>
        <p:txBody>
          <a:bodyPr anchor="ctr">
            <a:normAutofit/>
          </a:bodyPr>
          <a:lstStyle/>
          <a:p>
            <a:r>
              <a:rPr lang="en-US" dirty="0"/>
              <a:t>Debt Financing – Who Does It?</a:t>
            </a:r>
            <a:endParaRPr lang="en-SG" dirty="0"/>
          </a:p>
        </p:txBody>
      </p:sp>
      <p:pic>
        <p:nvPicPr>
          <p:cNvPr id="9" name="Picture 8" descr="Diagram&#10;&#10;Description automatically generated">
            <a:extLst>
              <a:ext uri="{FF2B5EF4-FFF2-40B4-BE49-F238E27FC236}">
                <a16:creationId xmlns:a16="http://schemas.microsoft.com/office/drawing/2014/main" id="{5631B42A-5D73-271F-EC6B-F82CDFD8170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838200" y="1825625"/>
            <a:ext cx="5181600" cy="4351338"/>
          </a:xfrm>
          <a:prstGeom prst="rect">
            <a:avLst/>
          </a:prstGeom>
          <a:noFill/>
        </p:spPr>
      </p:pic>
      <p:sp>
        <p:nvSpPr>
          <p:cNvPr id="3" name="Content Placeholder 2">
            <a:extLst>
              <a:ext uri="{FF2B5EF4-FFF2-40B4-BE49-F238E27FC236}">
                <a16:creationId xmlns:a16="http://schemas.microsoft.com/office/drawing/2014/main" id="{D69D13FF-6079-6379-B5BC-E820A4A9C4B2}"/>
              </a:ext>
            </a:extLst>
          </p:cNvPr>
          <p:cNvSpPr>
            <a:spLocks noGrp="1"/>
          </p:cNvSpPr>
          <p:nvPr>
            <p:ph sz="half" idx="2"/>
          </p:nvPr>
        </p:nvSpPr>
        <p:spPr>
          <a:xfrm>
            <a:off x="6172200" y="1825625"/>
            <a:ext cx="5181600" cy="4351338"/>
          </a:xfrm>
        </p:spPr>
        <p:txBody>
          <a:bodyPr>
            <a:normAutofit/>
          </a:bodyPr>
          <a:lstStyle/>
          <a:p>
            <a:r>
              <a:rPr lang="en-GB" b="0" i="0" dirty="0">
                <a:effectLst/>
              </a:rPr>
              <a:t>However, there are some important, relevant exceptions to this</a:t>
            </a:r>
          </a:p>
          <a:p>
            <a:pPr lvl="1" indent="-284400"/>
            <a:r>
              <a:rPr lang="en-GB" sz="2400" dirty="0"/>
              <a:t>Some investment funds can choose to do loans as a way to build the relationship</a:t>
            </a:r>
          </a:p>
          <a:p>
            <a:pPr lvl="1" indent="-284400"/>
            <a:r>
              <a:rPr lang="en-GB" sz="2400" dirty="0"/>
              <a:t>And/or to obtain stock</a:t>
            </a:r>
            <a:endParaRPr lang="en-GB" sz="2400" b="0" i="0" dirty="0">
              <a:effectLst/>
            </a:endParaRPr>
          </a:p>
        </p:txBody>
      </p:sp>
      <p:sp>
        <p:nvSpPr>
          <p:cNvPr id="5" name="Slide Number Placeholder 4">
            <a:extLst>
              <a:ext uri="{FF2B5EF4-FFF2-40B4-BE49-F238E27FC236}">
                <a16:creationId xmlns:a16="http://schemas.microsoft.com/office/drawing/2014/main" id="{DC398D0D-68E2-F6C6-91C1-5A42CBF31DA0}"/>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7C782477-AB63-BF4D-B45C-362C5D0D1DCA}" type="slidenum">
              <a:rPr lang="en-US" smtClean="0"/>
              <a:pPr>
                <a:spcAft>
                  <a:spcPts val="600"/>
                </a:spcAft>
              </a:pPr>
              <a:t>17</a:t>
            </a:fld>
            <a:endParaRPr lang="en-US"/>
          </a:p>
        </p:txBody>
      </p:sp>
      <p:sp>
        <p:nvSpPr>
          <p:cNvPr id="6" name="Footer Placeholder 3">
            <a:extLst>
              <a:ext uri="{FF2B5EF4-FFF2-40B4-BE49-F238E27FC236}">
                <a16:creationId xmlns:a16="http://schemas.microsoft.com/office/drawing/2014/main" id="{86140C40-99EB-EC48-D696-4146C31027B0}"/>
              </a:ext>
            </a:extLst>
          </p:cNvPr>
          <p:cNvSpPr>
            <a:spLocks noGrp="1"/>
          </p:cNvSpPr>
          <p:nvPr>
            <p:ph type="ftr" sz="quarter" idx="11"/>
          </p:nvPr>
        </p:nvSpPr>
        <p:spPr>
          <a:xfrm>
            <a:off x="4158792" y="6554677"/>
            <a:ext cx="3874417" cy="185852"/>
          </a:xfrm>
        </p:spPr>
        <p:txBody>
          <a:bodyPr/>
          <a:lstStyle/>
          <a:p>
            <a:r>
              <a:rPr lang="en-US" dirty="0"/>
              <a:t>©2023 Proprietary. All Rights Reserved. </a:t>
            </a:r>
          </a:p>
        </p:txBody>
      </p:sp>
    </p:spTree>
    <p:extLst>
      <p:ext uri="{BB962C8B-B14F-4D97-AF65-F5344CB8AC3E}">
        <p14:creationId xmlns:p14="http://schemas.microsoft.com/office/powerpoint/2010/main" val="4242205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54148D-18B4-77A5-A732-2D17911A5DA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31928" y="3031745"/>
            <a:ext cx="6544497" cy="3324605"/>
          </a:xfrm>
          <a:prstGeom prst="rect">
            <a:avLst/>
          </a:prstGeom>
        </p:spPr>
      </p:pic>
      <p:sp>
        <p:nvSpPr>
          <p:cNvPr id="2" name="Title 1">
            <a:extLst>
              <a:ext uri="{FF2B5EF4-FFF2-40B4-BE49-F238E27FC236}">
                <a16:creationId xmlns:a16="http://schemas.microsoft.com/office/drawing/2014/main" id="{C5DBD9D3-4E14-5A83-B559-73716480C0EB}"/>
              </a:ext>
            </a:extLst>
          </p:cNvPr>
          <p:cNvSpPr>
            <a:spLocks noGrp="1"/>
          </p:cNvSpPr>
          <p:nvPr>
            <p:ph type="title"/>
          </p:nvPr>
        </p:nvSpPr>
        <p:spPr/>
        <p:txBody>
          <a:bodyPr/>
          <a:lstStyle/>
          <a:p>
            <a:r>
              <a:rPr lang="en-US" dirty="0"/>
              <a:t>Business Loans</a:t>
            </a:r>
          </a:p>
        </p:txBody>
      </p:sp>
      <p:sp>
        <p:nvSpPr>
          <p:cNvPr id="3" name="Content Placeholder 2">
            <a:extLst>
              <a:ext uri="{FF2B5EF4-FFF2-40B4-BE49-F238E27FC236}">
                <a16:creationId xmlns:a16="http://schemas.microsoft.com/office/drawing/2014/main" id="{DE9919AF-2F74-7C42-C0E0-14005C3BE9D9}"/>
              </a:ext>
            </a:extLst>
          </p:cNvPr>
          <p:cNvSpPr>
            <a:spLocks noGrp="1"/>
          </p:cNvSpPr>
          <p:nvPr>
            <p:ph idx="1"/>
          </p:nvPr>
        </p:nvSpPr>
        <p:spPr>
          <a:xfrm>
            <a:off x="838200" y="1551600"/>
            <a:ext cx="10515600" cy="1754325"/>
          </a:xfrm>
        </p:spPr>
        <p:txBody>
          <a:bodyPr>
            <a:noAutofit/>
          </a:bodyPr>
          <a:lstStyle/>
          <a:p>
            <a:pPr>
              <a:lnSpc>
                <a:spcPct val="120000"/>
              </a:lnSpc>
            </a:pPr>
            <a:r>
              <a:rPr lang="en-US" sz="2000" dirty="0"/>
              <a:t>Usually for a specific business purpose, such as purchasing specific equipment or some type of expansion of the business.</a:t>
            </a:r>
          </a:p>
          <a:p>
            <a:pPr lvl="1" indent="-284400"/>
            <a:r>
              <a:rPr lang="en-US" dirty="0"/>
              <a:t>The loan must be used for the stated purpose(s)</a:t>
            </a:r>
          </a:p>
        </p:txBody>
      </p:sp>
      <p:sp>
        <p:nvSpPr>
          <p:cNvPr id="5" name="Slide Number Placeholder 4">
            <a:extLst>
              <a:ext uri="{FF2B5EF4-FFF2-40B4-BE49-F238E27FC236}">
                <a16:creationId xmlns:a16="http://schemas.microsoft.com/office/drawing/2014/main" id="{5574C071-3AD2-9EE1-BF96-B4DCB6E43ABC}"/>
              </a:ext>
            </a:extLst>
          </p:cNvPr>
          <p:cNvSpPr>
            <a:spLocks noGrp="1"/>
          </p:cNvSpPr>
          <p:nvPr>
            <p:ph type="sldNum" sz="quarter" idx="12"/>
          </p:nvPr>
        </p:nvSpPr>
        <p:spPr/>
        <p:txBody>
          <a:bodyPr/>
          <a:lstStyle/>
          <a:p>
            <a:fld id="{7C782477-AB63-BF4D-B45C-362C5D0D1DCA}" type="slidenum">
              <a:rPr lang="en-US" smtClean="0"/>
              <a:t>18</a:t>
            </a:fld>
            <a:endParaRPr lang="en-US"/>
          </a:p>
        </p:txBody>
      </p:sp>
      <p:sp>
        <p:nvSpPr>
          <p:cNvPr id="6" name="Footer Placeholder 3">
            <a:extLst>
              <a:ext uri="{FF2B5EF4-FFF2-40B4-BE49-F238E27FC236}">
                <a16:creationId xmlns:a16="http://schemas.microsoft.com/office/drawing/2014/main" id="{5D5D524D-FB17-E924-7A89-3F5ABE30FF74}"/>
              </a:ext>
            </a:extLst>
          </p:cNvPr>
          <p:cNvSpPr>
            <a:spLocks noGrp="1"/>
          </p:cNvSpPr>
          <p:nvPr>
            <p:ph type="ftr" sz="quarter" idx="11"/>
          </p:nvPr>
        </p:nvSpPr>
        <p:spPr>
          <a:xfrm>
            <a:off x="4158792" y="6554677"/>
            <a:ext cx="3874417" cy="185852"/>
          </a:xfrm>
        </p:spPr>
        <p:txBody>
          <a:bodyPr/>
          <a:lstStyle/>
          <a:p>
            <a:r>
              <a:rPr lang="en-US" dirty="0"/>
              <a:t>©2023 Proprietary. All Rights Reserved. </a:t>
            </a:r>
          </a:p>
        </p:txBody>
      </p:sp>
    </p:spTree>
    <p:extLst>
      <p:ext uri="{BB962C8B-B14F-4D97-AF65-F5344CB8AC3E}">
        <p14:creationId xmlns:p14="http://schemas.microsoft.com/office/powerpoint/2010/main" val="3598495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BD9D3-4E14-5A83-B559-73716480C0EB}"/>
              </a:ext>
            </a:extLst>
          </p:cNvPr>
          <p:cNvSpPr>
            <a:spLocks noGrp="1"/>
          </p:cNvSpPr>
          <p:nvPr>
            <p:ph type="title"/>
          </p:nvPr>
        </p:nvSpPr>
        <p:spPr/>
        <p:txBody>
          <a:bodyPr/>
          <a:lstStyle/>
          <a:p>
            <a:r>
              <a:rPr lang="en-US" dirty="0"/>
              <a:t>Business Loans Cont’d</a:t>
            </a:r>
          </a:p>
        </p:txBody>
      </p:sp>
      <p:sp>
        <p:nvSpPr>
          <p:cNvPr id="3" name="Content Placeholder 2">
            <a:extLst>
              <a:ext uri="{FF2B5EF4-FFF2-40B4-BE49-F238E27FC236}">
                <a16:creationId xmlns:a16="http://schemas.microsoft.com/office/drawing/2014/main" id="{DE9919AF-2F74-7C42-C0E0-14005C3BE9D9}"/>
              </a:ext>
            </a:extLst>
          </p:cNvPr>
          <p:cNvSpPr>
            <a:spLocks noGrp="1"/>
          </p:cNvSpPr>
          <p:nvPr>
            <p:ph idx="1"/>
          </p:nvPr>
        </p:nvSpPr>
        <p:spPr>
          <a:xfrm>
            <a:off x="838800" y="1681200"/>
            <a:ext cx="5542722" cy="4675150"/>
          </a:xfrm>
        </p:spPr>
        <p:txBody>
          <a:bodyPr>
            <a:noAutofit/>
          </a:bodyPr>
          <a:lstStyle/>
          <a:p>
            <a:pPr marL="285750" indent="-285750">
              <a:buClr>
                <a:srgbClr val="F31A1A"/>
              </a:buClr>
              <a:buFont typeface="Arial" panose="020B0604020202020204" pitchFamily="34" charset="0"/>
              <a:buChar char="•"/>
            </a:pPr>
            <a:r>
              <a:rPr lang="en-US" dirty="0">
                <a:latin typeface="Montserrat Light" pitchFamily="2" charset="77"/>
              </a:rPr>
              <a:t>Almost all loans are </a:t>
            </a:r>
            <a:r>
              <a:rPr lang="en-US" b="1" i="1" dirty="0">
                <a:latin typeface="Montserrat Light" pitchFamily="2" charset="77"/>
              </a:rPr>
              <a:t>secured</a:t>
            </a:r>
          </a:p>
          <a:p>
            <a:pPr marL="285750" indent="-285750">
              <a:buClr>
                <a:srgbClr val="F31A1A"/>
              </a:buClr>
              <a:buFont typeface="Arial" panose="020B0604020202020204" pitchFamily="34" charset="0"/>
              <a:buChar char="•"/>
            </a:pPr>
            <a:r>
              <a:rPr lang="en-US" dirty="0">
                <a:latin typeface="Montserrat Light" pitchFamily="2" charset="77"/>
              </a:rPr>
              <a:t>This means that lenders will require some kind of </a:t>
            </a:r>
            <a:r>
              <a:rPr lang="en-US" b="1" i="1" dirty="0">
                <a:latin typeface="Montserrat Light" pitchFamily="2" charset="77"/>
              </a:rPr>
              <a:t>collateral </a:t>
            </a:r>
            <a:r>
              <a:rPr lang="en-US" dirty="0">
                <a:latin typeface="Montserrat Light" pitchFamily="2" charset="77"/>
              </a:rPr>
              <a:t>This is an asset that backs the loan. Examples include:</a:t>
            </a:r>
          </a:p>
          <a:p>
            <a:pPr marL="742950" lvl="1" indent="-285750">
              <a:buClr>
                <a:srgbClr val="F31A1A"/>
              </a:buClr>
              <a:buFont typeface="Wingdings" pitchFamily="2" charset="2"/>
              <a:buChar char="ü"/>
            </a:pPr>
            <a:r>
              <a:rPr lang="en-US" sz="2400" dirty="0">
                <a:latin typeface="Montserrat Light" pitchFamily="2" charset="77"/>
              </a:rPr>
              <a:t>Physical things, like property, </a:t>
            </a:r>
            <a:br>
              <a:rPr lang="en-US" sz="2400" dirty="0">
                <a:latin typeface="Montserrat Light" pitchFamily="2" charset="77"/>
              </a:rPr>
            </a:br>
            <a:r>
              <a:rPr lang="en-US" sz="2400" dirty="0">
                <a:latin typeface="Montserrat Light" pitchFamily="2" charset="77"/>
              </a:rPr>
              <a:t>valuable equipment, or a factory</a:t>
            </a:r>
          </a:p>
          <a:p>
            <a:pPr marL="742950" lvl="1" indent="-285750">
              <a:buClr>
                <a:srgbClr val="F31A1A"/>
              </a:buClr>
              <a:buFont typeface="Wingdings" pitchFamily="2" charset="2"/>
              <a:buChar char="ü"/>
            </a:pPr>
            <a:r>
              <a:rPr lang="en-US" sz="2400" dirty="0">
                <a:latin typeface="Montserrat Light" pitchFamily="2" charset="77"/>
              </a:rPr>
              <a:t>Patents</a:t>
            </a:r>
          </a:p>
          <a:p>
            <a:pPr marL="742950" lvl="1" indent="-285750"/>
            <a:r>
              <a:rPr lang="en-US" sz="2400" dirty="0"/>
              <a:t>The company itself, if it has contracts of value that are transferable</a:t>
            </a:r>
          </a:p>
          <a:p>
            <a:pPr marL="457200" lvl="1" indent="0">
              <a:buClr>
                <a:srgbClr val="F31A1A"/>
              </a:buClr>
              <a:buNone/>
            </a:pPr>
            <a:endParaRPr lang="en-US" sz="2400" dirty="0">
              <a:latin typeface="Montserrat Light" pitchFamily="2" charset="77"/>
            </a:endParaRPr>
          </a:p>
        </p:txBody>
      </p:sp>
      <p:sp>
        <p:nvSpPr>
          <p:cNvPr id="5" name="Slide Number Placeholder 4">
            <a:extLst>
              <a:ext uri="{FF2B5EF4-FFF2-40B4-BE49-F238E27FC236}">
                <a16:creationId xmlns:a16="http://schemas.microsoft.com/office/drawing/2014/main" id="{5574C071-3AD2-9EE1-BF96-B4DCB6E43ABC}"/>
              </a:ext>
            </a:extLst>
          </p:cNvPr>
          <p:cNvSpPr>
            <a:spLocks noGrp="1"/>
          </p:cNvSpPr>
          <p:nvPr>
            <p:ph type="sldNum" sz="quarter" idx="12"/>
          </p:nvPr>
        </p:nvSpPr>
        <p:spPr/>
        <p:txBody>
          <a:bodyPr/>
          <a:lstStyle/>
          <a:p>
            <a:fld id="{7C782477-AB63-BF4D-B45C-362C5D0D1DCA}" type="slidenum">
              <a:rPr lang="en-US" smtClean="0"/>
              <a:t>19</a:t>
            </a:fld>
            <a:endParaRPr lang="en-US"/>
          </a:p>
        </p:txBody>
      </p:sp>
      <p:pic>
        <p:nvPicPr>
          <p:cNvPr id="8" name="Picture 7" descr="A picture containing text&#10;&#10;Description automatically generated">
            <a:extLst>
              <a:ext uri="{FF2B5EF4-FFF2-40B4-BE49-F238E27FC236}">
                <a16:creationId xmlns:a16="http://schemas.microsoft.com/office/drawing/2014/main" id="{84FF58DA-8A72-9C9D-15F7-CCFD438242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0" y="1690688"/>
            <a:ext cx="5588695" cy="4311279"/>
          </a:xfrm>
          <a:prstGeom prst="rect">
            <a:avLst/>
          </a:prstGeom>
        </p:spPr>
      </p:pic>
      <p:sp>
        <p:nvSpPr>
          <p:cNvPr id="6" name="Footer Placeholder 3">
            <a:extLst>
              <a:ext uri="{FF2B5EF4-FFF2-40B4-BE49-F238E27FC236}">
                <a16:creationId xmlns:a16="http://schemas.microsoft.com/office/drawing/2014/main" id="{650646C7-E094-AA5E-86C7-832823CD679C}"/>
              </a:ext>
            </a:extLst>
          </p:cNvPr>
          <p:cNvSpPr>
            <a:spLocks noGrp="1"/>
          </p:cNvSpPr>
          <p:nvPr>
            <p:ph type="ftr" sz="quarter" idx="11"/>
          </p:nvPr>
        </p:nvSpPr>
        <p:spPr>
          <a:xfrm>
            <a:off x="4158792" y="6554677"/>
            <a:ext cx="3874417" cy="185852"/>
          </a:xfrm>
        </p:spPr>
        <p:txBody>
          <a:bodyPr/>
          <a:lstStyle/>
          <a:p>
            <a:r>
              <a:rPr lang="en-US" dirty="0"/>
              <a:t>©2023 Proprietary. All Rights Reserved. </a:t>
            </a:r>
          </a:p>
        </p:txBody>
      </p:sp>
    </p:spTree>
    <p:extLst>
      <p:ext uri="{BB962C8B-B14F-4D97-AF65-F5344CB8AC3E}">
        <p14:creationId xmlns:p14="http://schemas.microsoft.com/office/powerpoint/2010/main" val="2369897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A picture containing text&#10;&#10;Description automatically generated">
            <a:extLst>
              <a:ext uri="{FF2B5EF4-FFF2-40B4-BE49-F238E27FC236}">
                <a16:creationId xmlns:a16="http://schemas.microsoft.com/office/drawing/2014/main" id="{22DA361A-1112-1F69-4B47-77BF3F520EFE}"/>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005413" y="2302969"/>
            <a:ext cx="4147985" cy="3653271"/>
          </a:xfrm>
        </p:spPr>
      </p:pic>
      <p:sp>
        <p:nvSpPr>
          <p:cNvPr id="8" name="Slide Number Placeholder 7">
            <a:extLst>
              <a:ext uri="{FF2B5EF4-FFF2-40B4-BE49-F238E27FC236}">
                <a16:creationId xmlns:a16="http://schemas.microsoft.com/office/drawing/2014/main" id="{8E4BF919-9DB4-B901-440C-DE964E9F69F6}"/>
              </a:ext>
            </a:extLst>
          </p:cNvPr>
          <p:cNvSpPr>
            <a:spLocks noGrp="1"/>
          </p:cNvSpPr>
          <p:nvPr>
            <p:ph type="sldNum" sz="quarter" idx="12"/>
          </p:nvPr>
        </p:nvSpPr>
        <p:spPr/>
        <p:txBody>
          <a:bodyPr/>
          <a:lstStyle/>
          <a:p>
            <a:fld id="{7C782477-AB63-BF4D-B45C-362C5D0D1DCA}" type="slidenum">
              <a:rPr lang="en-US" smtClean="0"/>
              <a:t>2</a:t>
            </a:fld>
            <a:endParaRPr lang="en-US"/>
          </a:p>
        </p:txBody>
      </p:sp>
      <p:sp>
        <p:nvSpPr>
          <p:cNvPr id="16" name="Rectangle 15">
            <a:extLst>
              <a:ext uri="{FF2B5EF4-FFF2-40B4-BE49-F238E27FC236}">
                <a16:creationId xmlns:a16="http://schemas.microsoft.com/office/drawing/2014/main" id="{4BA49A04-370E-B6B0-D0D2-4AC268A7D817}"/>
              </a:ext>
            </a:extLst>
          </p:cNvPr>
          <p:cNvSpPr/>
          <p:nvPr/>
        </p:nvSpPr>
        <p:spPr>
          <a:xfrm>
            <a:off x="0" y="0"/>
            <a:ext cx="70338" cy="1547446"/>
          </a:xfrm>
          <a:prstGeom prst="rect">
            <a:avLst/>
          </a:prstGeom>
          <a:solidFill>
            <a:srgbClr val="F31A1A"/>
          </a:solidFill>
          <a:ln>
            <a:solidFill>
              <a:srgbClr val="F31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2241F20-DE31-6A3B-06F6-F0876BCB3EBB}"/>
              </a:ext>
            </a:extLst>
          </p:cNvPr>
          <p:cNvSpPr txBox="1"/>
          <p:nvPr/>
        </p:nvSpPr>
        <p:spPr>
          <a:xfrm>
            <a:off x="2517466" y="1796773"/>
            <a:ext cx="7372984" cy="400110"/>
          </a:xfrm>
          <a:prstGeom prst="rect">
            <a:avLst/>
          </a:prstGeom>
          <a:noFill/>
        </p:spPr>
        <p:txBody>
          <a:bodyPr wrap="square" rtlCol="0">
            <a:spAutoFit/>
          </a:bodyPr>
          <a:lstStyle/>
          <a:p>
            <a:r>
              <a:rPr lang="en-US" sz="2000" b="1" dirty="0">
                <a:latin typeface="Montserrat SemiBold" pitchFamily="2" charset="77"/>
              </a:rPr>
              <a:t>Yet very few people choose to go through life all alone</a:t>
            </a:r>
          </a:p>
        </p:txBody>
      </p:sp>
      <p:sp>
        <p:nvSpPr>
          <p:cNvPr id="4" name="Title 1">
            <a:extLst>
              <a:ext uri="{FF2B5EF4-FFF2-40B4-BE49-F238E27FC236}">
                <a16:creationId xmlns:a16="http://schemas.microsoft.com/office/drawing/2014/main" id="{3D2B8F54-396B-12EE-28D0-D81E1E22EF4C}"/>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rgbClr val="FF0000"/>
                </a:solidFill>
                <a:latin typeface="Montserrat Light" panose="00000400000000000000" pitchFamily="2" charset="0"/>
                <a:ea typeface="+mj-ea"/>
                <a:cs typeface="+mj-cs"/>
              </a:defRPr>
            </a:lvl1pPr>
          </a:lstStyle>
          <a:p>
            <a:r>
              <a:rPr lang="en-US" sz="2800" b="1" dirty="0"/>
              <a:t>Observation: </a:t>
            </a:r>
            <a:r>
              <a:rPr lang="en-US" sz="2800" dirty="0"/>
              <a:t>We All Know No Human Relationship Is Without Risk….</a:t>
            </a:r>
            <a:endParaRPr lang="en-SG" sz="2800" dirty="0"/>
          </a:p>
        </p:txBody>
      </p:sp>
      <p:sp>
        <p:nvSpPr>
          <p:cNvPr id="2" name="TextBox 1">
            <a:extLst>
              <a:ext uri="{FF2B5EF4-FFF2-40B4-BE49-F238E27FC236}">
                <a16:creationId xmlns:a16="http://schemas.microsoft.com/office/drawing/2014/main" id="{839212CA-DE1E-3091-0BDB-FD8527918C0C}"/>
              </a:ext>
            </a:extLst>
          </p:cNvPr>
          <p:cNvSpPr txBox="1"/>
          <p:nvPr/>
        </p:nvSpPr>
        <p:spPr>
          <a:xfrm>
            <a:off x="3400621" y="5956240"/>
            <a:ext cx="5357571" cy="400110"/>
          </a:xfrm>
          <a:prstGeom prst="rect">
            <a:avLst/>
          </a:prstGeom>
          <a:noFill/>
        </p:spPr>
        <p:txBody>
          <a:bodyPr wrap="square" rtlCol="0">
            <a:spAutoFit/>
          </a:bodyPr>
          <a:lstStyle/>
          <a:p>
            <a:r>
              <a:rPr lang="en-US" sz="2000" b="1" dirty="0">
                <a:latin typeface="Montserrat SemiBold" pitchFamily="2" charset="77"/>
              </a:rPr>
              <a:t>It’s the same with business financing…</a:t>
            </a:r>
          </a:p>
        </p:txBody>
      </p:sp>
      <p:sp>
        <p:nvSpPr>
          <p:cNvPr id="5" name="Footer Placeholder 3">
            <a:extLst>
              <a:ext uri="{FF2B5EF4-FFF2-40B4-BE49-F238E27FC236}">
                <a16:creationId xmlns:a16="http://schemas.microsoft.com/office/drawing/2014/main" id="{C23E343F-EB57-C9E7-94D8-F7EFDA7CD159}"/>
              </a:ext>
            </a:extLst>
          </p:cNvPr>
          <p:cNvSpPr>
            <a:spLocks noGrp="1"/>
          </p:cNvSpPr>
          <p:nvPr>
            <p:ph type="ftr" sz="quarter" idx="11"/>
          </p:nvPr>
        </p:nvSpPr>
        <p:spPr>
          <a:xfrm>
            <a:off x="4158792" y="6554677"/>
            <a:ext cx="3874417" cy="185852"/>
          </a:xfrm>
        </p:spPr>
        <p:txBody>
          <a:bodyPr/>
          <a:lstStyle/>
          <a:p>
            <a:r>
              <a:rPr lang="en-US" dirty="0"/>
              <a:t>©2023 Proprietary. All Rights Reserved. </a:t>
            </a:r>
          </a:p>
        </p:txBody>
      </p:sp>
    </p:spTree>
    <p:extLst>
      <p:ext uri="{BB962C8B-B14F-4D97-AF65-F5344CB8AC3E}">
        <p14:creationId xmlns:p14="http://schemas.microsoft.com/office/powerpoint/2010/main" val="203953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99875-4AFC-2963-A034-CE07CAC2FDE3}"/>
              </a:ext>
            </a:extLst>
          </p:cNvPr>
          <p:cNvSpPr>
            <a:spLocks noGrp="1"/>
          </p:cNvSpPr>
          <p:nvPr>
            <p:ph type="title"/>
          </p:nvPr>
        </p:nvSpPr>
        <p:spPr/>
        <p:txBody>
          <a:bodyPr/>
          <a:lstStyle/>
          <a:p>
            <a:r>
              <a:rPr lang="en-SG" dirty="0"/>
              <a:t>Other Types of Debt Financing – Warrants &amp; Stock</a:t>
            </a:r>
          </a:p>
        </p:txBody>
      </p:sp>
      <p:sp>
        <p:nvSpPr>
          <p:cNvPr id="3" name="Content Placeholder 2">
            <a:extLst>
              <a:ext uri="{FF2B5EF4-FFF2-40B4-BE49-F238E27FC236}">
                <a16:creationId xmlns:a16="http://schemas.microsoft.com/office/drawing/2014/main" id="{86DD8834-A60E-EF4F-6402-9868C3AC0AFA}"/>
              </a:ext>
            </a:extLst>
          </p:cNvPr>
          <p:cNvSpPr>
            <a:spLocks noGrp="1"/>
          </p:cNvSpPr>
          <p:nvPr>
            <p:ph idx="1"/>
          </p:nvPr>
        </p:nvSpPr>
        <p:spPr>
          <a:xfrm>
            <a:off x="838200" y="1609725"/>
            <a:ext cx="10515600" cy="2107836"/>
          </a:xfrm>
        </p:spPr>
        <p:txBody>
          <a:bodyPr>
            <a:normAutofit/>
          </a:bodyPr>
          <a:lstStyle/>
          <a:p>
            <a:r>
              <a:rPr lang="en-SG" b="1" dirty="0"/>
              <a:t>Warrants</a:t>
            </a:r>
            <a:r>
              <a:rPr lang="en-SG" dirty="0"/>
              <a:t> are the equivalent of stock options for entities rather than individuals</a:t>
            </a:r>
          </a:p>
          <a:p>
            <a:pPr lvl="1"/>
            <a:r>
              <a:rPr lang="en-SG" dirty="0"/>
              <a:t>Or can also just be outright shares too</a:t>
            </a:r>
          </a:p>
          <a:p>
            <a:r>
              <a:rPr lang="en-SG" dirty="0"/>
              <a:t>Under what circumstances and at what price they can be exercised (acquired) is part of the contract</a:t>
            </a:r>
          </a:p>
          <a:p>
            <a:pPr marL="0" indent="0">
              <a:buNone/>
            </a:pPr>
            <a:endParaRPr lang="en-SG" dirty="0"/>
          </a:p>
        </p:txBody>
      </p:sp>
      <p:sp>
        <p:nvSpPr>
          <p:cNvPr id="5" name="Slide Number Placeholder 4">
            <a:extLst>
              <a:ext uri="{FF2B5EF4-FFF2-40B4-BE49-F238E27FC236}">
                <a16:creationId xmlns:a16="http://schemas.microsoft.com/office/drawing/2014/main" id="{4648A11B-D545-43B6-8CE4-422B06CEBF63}"/>
              </a:ext>
            </a:extLst>
          </p:cNvPr>
          <p:cNvSpPr>
            <a:spLocks noGrp="1"/>
          </p:cNvSpPr>
          <p:nvPr>
            <p:ph type="sldNum" sz="quarter" idx="12"/>
          </p:nvPr>
        </p:nvSpPr>
        <p:spPr/>
        <p:txBody>
          <a:bodyPr/>
          <a:lstStyle/>
          <a:p>
            <a:fld id="{7C782477-AB63-BF4D-B45C-362C5D0D1DCA}" type="slidenum">
              <a:rPr lang="en-US" smtClean="0"/>
              <a:t>20</a:t>
            </a:fld>
            <a:endParaRPr lang="en-US"/>
          </a:p>
        </p:txBody>
      </p:sp>
      <p:pic>
        <p:nvPicPr>
          <p:cNvPr id="9" name="Picture 8" descr="Diagram&#10;&#10;Description automatically generated">
            <a:extLst>
              <a:ext uri="{FF2B5EF4-FFF2-40B4-BE49-F238E27FC236}">
                <a16:creationId xmlns:a16="http://schemas.microsoft.com/office/drawing/2014/main" id="{BD7A909F-265F-4628-0AF0-06924096A6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34284" y="3972056"/>
            <a:ext cx="5123432" cy="2384294"/>
          </a:xfrm>
          <a:prstGeom prst="rect">
            <a:avLst/>
          </a:prstGeom>
        </p:spPr>
      </p:pic>
      <p:sp>
        <p:nvSpPr>
          <p:cNvPr id="6" name="Footer Placeholder 3">
            <a:extLst>
              <a:ext uri="{FF2B5EF4-FFF2-40B4-BE49-F238E27FC236}">
                <a16:creationId xmlns:a16="http://schemas.microsoft.com/office/drawing/2014/main" id="{3DD04B52-5937-3556-D708-2114F080ABC6}"/>
              </a:ext>
            </a:extLst>
          </p:cNvPr>
          <p:cNvSpPr>
            <a:spLocks noGrp="1"/>
          </p:cNvSpPr>
          <p:nvPr>
            <p:ph type="ftr" sz="quarter" idx="11"/>
          </p:nvPr>
        </p:nvSpPr>
        <p:spPr>
          <a:xfrm>
            <a:off x="4158792" y="6554677"/>
            <a:ext cx="3874417" cy="185852"/>
          </a:xfrm>
        </p:spPr>
        <p:txBody>
          <a:bodyPr/>
          <a:lstStyle/>
          <a:p>
            <a:r>
              <a:rPr lang="en-US" dirty="0"/>
              <a:t>©2023 Proprietary. All Rights Reserved. </a:t>
            </a:r>
          </a:p>
        </p:txBody>
      </p:sp>
    </p:spTree>
    <p:extLst>
      <p:ext uri="{BB962C8B-B14F-4D97-AF65-F5344CB8AC3E}">
        <p14:creationId xmlns:p14="http://schemas.microsoft.com/office/powerpoint/2010/main" val="2902287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99875-4AFC-2963-A034-CE07CAC2FDE3}"/>
              </a:ext>
            </a:extLst>
          </p:cNvPr>
          <p:cNvSpPr>
            <a:spLocks noGrp="1"/>
          </p:cNvSpPr>
          <p:nvPr>
            <p:ph type="title"/>
          </p:nvPr>
        </p:nvSpPr>
        <p:spPr>
          <a:xfrm>
            <a:off x="838200" y="365125"/>
            <a:ext cx="10515600" cy="1325563"/>
          </a:xfrm>
        </p:spPr>
        <p:txBody>
          <a:bodyPr anchor="ctr">
            <a:normAutofit/>
          </a:bodyPr>
          <a:lstStyle/>
          <a:p>
            <a:r>
              <a:rPr lang="en-SG" dirty="0"/>
              <a:t>Other Types of Debt Financing</a:t>
            </a:r>
          </a:p>
        </p:txBody>
      </p:sp>
      <p:pic>
        <p:nvPicPr>
          <p:cNvPr id="8" name="Picture 7" descr="A couple of men shaking hands&#10;&#10;Description automatically generated with low confidence">
            <a:extLst>
              <a:ext uri="{FF2B5EF4-FFF2-40B4-BE49-F238E27FC236}">
                <a16:creationId xmlns:a16="http://schemas.microsoft.com/office/drawing/2014/main" id="{B25572AF-F593-18F2-11BD-8EB98483D69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1870075"/>
            <a:ext cx="5181600" cy="3886200"/>
          </a:xfrm>
          <a:prstGeom prst="rect">
            <a:avLst/>
          </a:prstGeom>
          <a:noFill/>
        </p:spPr>
      </p:pic>
      <p:sp>
        <p:nvSpPr>
          <p:cNvPr id="3" name="Content Placeholder 2">
            <a:extLst>
              <a:ext uri="{FF2B5EF4-FFF2-40B4-BE49-F238E27FC236}">
                <a16:creationId xmlns:a16="http://schemas.microsoft.com/office/drawing/2014/main" id="{86DD8834-A60E-EF4F-6402-9868C3AC0AFA}"/>
              </a:ext>
            </a:extLst>
          </p:cNvPr>
          <p:cNvSpPr>
            <a:spLocks noGrp="1"/>
          </p:cNvSpPr>
          <p:nvPr>
            <p:ph sz="half" idx="2"/>
          </p:nvPr>
        </p:nvSpPr>
        <p:spPr>
          <a:xfrm>
            <a:off x="6172200" y="1825625"/>
            <a:ext cx="5181600" cy="4351338"/>
          </a:xfrm>
        </p:spPr>
        <p:txBody>
          <a:bodyPr>
            <a:normAutofit/>
          </a:bodyPr>
          <a:lstStyle/>
          <a:p>
            <a:r>
              <a:rPr lang="en-SG" dirty="0"/>
              <a:t>Lenders can ask for other things besides interest</a:t>
            </a:r>
          </a:p>
          <a:p>
            <a:pPr lvl="1" indent="-284400"/>
            <a:r>
              <a:rPr lang="en-SG" sz="2400" dirty="0"/>
              <a:t>In fact they can ask for anything that is agreed upon with the borrower and is not illegal</a:t>
            </a:r>
          </a:p>
          <a:p>
            <a:pPr lvl="1" indent="-284400"/>
            <a:r>
              <a:rPr lang="en-SG" sz="2400" b="1" dirty="0"/>
              <a:t>Example:  </a:t>
            </a:r>
            <a:r>
              <a:rPr lang="en-SG" sz="2400" dirty="0"/>
              <a:t>An investor in an art studio could demand some number of paintings by a given artist </a:t>
            </a:r>
          </a:p>
        </p:txBody>
      </p:sp>
      <p:sp>
        <p:nvSpPr>
          <p:cNvPr id="5" name="Slide Number Placeholder 4">
            <a:extLst>
              <a:ext uri="{FF2B5EF4-FFF2-40B4-BE49-F238E27FC236}">
                <a16:creationId xmlns:a16="http://schemas.microsoft.com/office/drawing/2014/main" id="{4648A11B-D545-43B6-8CE4-422B06CEBF63}"/>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7C782477-AB63-BF4D-B45C-362C5D0D1DCA}" type="slidenum">
              <a:rPr lang="en-US" smtClean="0"/>
              <a:pPr>
                <a:spcAft>
                  <a:spcPts val="600"/>
                </a:spcAft>
              </a:pPr>
              <a:t>21</a:t>
            </a:fld>
            <a:endParaRPr lang="en-US"/>
          </a:p>
        </p:txBody>
      </p:sp>
      <p:sp>
        <p:nvSpPr>
          <p:cNvPr id="6" name="Footer Placeholder 3">
            <a:extLst>
              <a:ext uri="{FF2B5EF4-FFF2-40B4-BE49-F238E27FC236}">
                <a16:creationId xmlns:a16="http://schemas.microsoft.com/office/drawing/2014/main" id="{343A58D1-B7EB-6189-5DEF-369950AA01F4}"/>
              </a:ext>
            </a:extLst>
          </p:cNvPr>
          <p:cNvSpPr>
            <a:spLocks noGrp="1"/>
          </p:cNvSpPr>
          <p:nvPr>
            <p:ph type="ftr" sz="quarter" idx="11"/>
          </p:nvPr>
        </p:nvSpPr>
        <p:spPr>
          <a:xfrm>
            <a:off x="4158792" y="6554677"/>
            <a:ext cx="3874417" cy="185852"/>
          </a:xfrm>
        </p:spPr>
        <p:txBody>
          <a:bodyPr/>
          <a:lstStyle/>
          <a:p>
            <a:r>
              <a:rPr lang="en-US" dirty="0"/>
              <a:t>©2023 Proprietary. All Rights Reserved. </a:t>
            </a:r>
          </a:p>
        </p:txBody>
      </p:sp>
    </p:spTree>
    <p:extLst>
      <p:ext uri="{BB962C8B-B14F-4D97-AF65-F5344CB8AC3E}">
        <p14:creationId xmlns:p14="http://schemas.microsoft.com/office/powerpoint/2010/main" val="1812390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hart&#10;&#10;Description automatically generated with medium confidence">
            <a:extLst>
              <a:ext uri="{FF2B5EF4-FFF2-40B4-BE49-F238E27FC236}">
                <a16:creationId xmlns:a16="http://schemas.microsoft.com/office/drawing/2014/main" id="{F4E0C1A5-08EF-D5A3-569F-957179E60B7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11228" y="290247"/>
            <a:ext cx="7348993" cy="5947784"/>
          </a:xfrm>
          <a:prstGeom prst="rect">
            <a:avLst/>
          </a:prstGeom>
        </p:spPr>
      </p:pic>
      <p:sp>
        <p:nvSpPr>
          <p:cNvPr id="2" name="Title 1">
            <a:extLst>
              <a:ext uri="{FF2B5EF4-FFF2-40B4-BE49-F238E27FC236}">
                <a16:creationId xmlns:a16="http://schemas.microsoft.com/office/drawing/2014/main" id="{C5DBD9D3-4E14-5A83-B559-73716480C0EB}"/>
              </a:ext>
            </a:extLst>
          </p:cNvPr>
          <p:cNvSpPr>
            <a:spLocks noGrp="1"/>
          </p:cNvSpPr>
          <p:nvPr>
            <p:ph type="title"/>
          </p:nvPr>
        </p:nvSpPr>
        <p:spPr>
          <a:xfrm>
            <a:off x="838200" y="365125"/>
            <a:ext cx="10515600" cy="1325563"/>
          </a:xfrm>
        </p:spPr>
        <p:txBody>
          <a:bodyPr anchor="ctr">
            <a:normAutofit/>
          </a:bodyPr>
          <a:lstStyle/>
          <a:p>
            <a:r>
              <a:rPr lang="en-US" dirty="0"/>
              <a:t>Lines of Credit</a:t>
            </a:r>
          </a:p>
        </p:txBody>
      </p:sp>
      <p:sp>
        <p:nvSpPr>
          <p:cNvPr id="3" name="Content Placeholder 2">
            <a:extLst>
              <a:ext uri="{FF2B5EF4-FFF2-40B4-BE49-F238E27FC236}">
                <a16:creationId xmlns:a16="http://schemas.microsoft.com/office/drawing/2014/main" id="{DE9919AF-2F74-7C42-C0E0-14005C3BE9D9}"/>
              </a:ext>
            </a:extLst>
          </p:cNvPr>
          <p:cNvSpPr>
            <a:spLocks noGrp="1"/>
          </p:cNvSpPr>
          <p:nvPr>
            <p:ph sz="half" idx="1"/>
          </p:nvPr>
        </p:nvSpPr>
        <p:spPr>
          <a:xfrm>
            <a:off x="776455" y="2866953"/>
            <a:ext cx="7069545" cy="3854522"/>
          </a:xfrm>
        </p:spPr>
        <p:txBody>
          <a:bodyPr>
            <a:normAutofit/>
          </a:bodyPr>
          <a:lstStyle/>
          <a:p>
            <a:r>
              <a:rPr lang="en-US" sz="2600" dirty="0"/>
              <a:t>A </a:t>
            </a:r>
            <a:r>
              <a:rPr lang="en-US" sz="2600" b="1" dirty="0"/>
              <a:t>line of credit (LoC</a:t>
            </a:r>
            <a:r>
              <a:rPr lang="en-US" sz="2600" dirty="0"/>
              <a:t>) is like a loan, but it is ongoing and can be used for any purpose that the company wishes.  </a:t>
            </a:r>
          </a:p>
          <a:p>
            <a:pPr lvl="1" indent="-284400"/>
            <a:r>
              <a:rPr lang="en-US" sz="2600" dirty="0"/>
              <a:t>It is basically a maximum amount that the company can borrow.</a:t>
            </a:r>
          </a:p>
          <a:p>
            <a:r>
              <a:rPr lang="en-US" sz="2600" b="1" dirty="0"/>
              <a:t>Receivables factoring </a:t>
            </a:r>
            <a:r>
              <a:rPr lang="en-US" sz="2600" dirty="0"/>
              <a:t>is a common type of LoC in which one borrows against issued invoices</a:t>
            </a:r>
          </a:p>
        </p:txBody>
      </p:sp>
      <p:sp>
        <p:nvSpPr>
          <p:cNvPr id="5" name="Slide Number Placeholder 4">
            <a:extLst>
              <a:ext uri="{FF2B5EF4-FFF2-40B4-BE49-F238E27FC236}">
                <a16:creationId xmlns:a16="http://schemas.microsoft.com/office/drawing/2014/main" id="{5574C071-3AD2-9EE1-BF96-B4DCB6E43ABC}"/>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7C782477-AB63-BF4D-B45C-362C5D0D1DCA}" type="slidenum">
              <a:rPr lang="en-US" smtClean="0"/>
              <a:pPr>
                <a:spcAft>
                  <a:spcPts val="600"/>
                </a:spcAft>
              </a:pPr>
              <a:t>22</a:t>
            </a:fld>
            <a:endParaRPr lang="en-US"/>
          </a:p>
        </p:txBody>
      </p:sp>
      <p:sp>
        <p:nvSpPr>
          <p:cNvPr id="6" name="Footer Placeholder 3">
            <a:extLst>
              <a:ext uri="{FF2B5EF4-FFF2-40B4-BE49-F238E27FC236}">
                <a16:creationId xmlns:a16="http://schemas.microsoft.com/office/drawing/2014/main" id="{57F68DAD-019E-8362-CED9-9139385927DF}"/>
              </a:ext>
            </a:extLst>
          </p:cNvPr>
          <p:cNvSpPr>
            <a:spLocks noGrp="1"/>
          </p:cNvSpPr>
          <p:nvPr>
            <p:ph type="ftr" sz="quarter" idx="11"/>
          </p:nvPr>
        </p:nvSpPr>
        <p:spPr>
          <a:xfrm>
            <a:off x="4158792" y="6554677"/>
            <a:ext cx="3874417" cy="185852"/>
          </a:xfrm>
        </p:spPr>
        <p:txBody>
          <a:bodyPr/>
          <a:lstStyle/>
          <a:p>
            <a:r>
              <a:rPr lang="en-US" dirty="0"/>
              <a:t>©2023 Proprietary. All Rights Reserved. </a:t>
            </a:r>
          </a:p>
        </p:txBody>
      </p:sp>
    </p:spTree>
    <p:extLst>
      <p:ext uri="{BB962C8B-B14F-4D97-AF65-F5344CB8AC3E}">
        <p14:creationId xmlns:p14="http://schemas.microsoft.com/office/powerpoint/2010/main" val="15178803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99875-4AFC-2963-A034-CE07CAC2FDE3}"/>
              </a:ext>
            </a:extLst>
          </p:cNvPr>
          <p:cNvSpPr>
            <a:spLocks noGrp="1"/>
          </p:cNvSpPr>
          <p:nvPr>
            <p:ph type="title"/>
          </p:nvPr>
        </p:nvSpPr>
        <p:spPr>
          <a:xfrm>
            <a:off x="838200" y="365125"/>
            <a:ext cx="10515600" cy="1325563"/>
          </a:xfrm>
        </p:spPr>
        <p:txBody>
          <a:bodyPr anchor="ctr">
            <a:normAutofit/>
          </a:bodyPr>
          <a:lstStyle/>
          <a:p>
            <a:r>
              <a:rPr lang="en-SG" dirty="0"/>
              <a:t>Debt Financing - Pros</a:t>
            </a:r>
          </a:p>
        </p:txBody>
      </p:sp>
      <p:pic>
        <p:nvPicPr>
          <p:cNvPr id="7" name="Picture 6" descr="A picture containing diagram&#10;&#10;Description automatically generated">
            <a:extLst>
              <a:ext uri="{FF2B5EF4-FFF2-40B4-BE49-F238E27FC236}">
                <a16:creationId xmlns:a16="http://schemas.microsoft.com/office/drawing/2014/main" id="{F21B2121-4C8B-A30F-02A4-8192768AF668}"/>
              </a:ext>
            </a:extLst>
          </p:cNvPr>
          <p:cNvPicPr>
            <a:picLocks noChangeAspect="1"/>
          </p:cNvPicPr>
          <p:nvPr/>
        </p:nvPicPr>
        <p:blipFill rotWithShape="1">
          <a:blip r:embed="rId2" cstate="email">
            <a:extLst>
              <a:ext uri="{28A0092B-C50C-407E-A947-70E740481C1C}">
                <a14:useLocalDpi xmlns:a14="http://schemas.microsoft.com/office/drawing/2010/main"/>
              </a:ext>
            </a:extLst>
          </a:blip>
          <a:stretch/>
        </p:blipFill>
        <p:spPr>
          <a:xfrm>
            <a:off x="838200" y="1999901"/>
            <a:ext cx="5181600" cy="4002785"/>
          </a:xfrm>
          <a:prstGeom prst="rect">
            <a:avLst/>
          </a:prstGeom>
          <a:noFill/>
        </p:spPr>
      </p:pic>
      <p:sp>
        <p:nvSpPr>
          <p:cNvPr id="3" name="Content Placeholder 2">
            <a:extLst>
              <a:ext uri="{FF2B5EF4-FFF2-40B4-BE49-F238E27FC236}">
                <a16:creationId xmlns:a16="http://schemas.microsoft.com/office/drawing/2014/main" id="{86DD8834-A60E-EF4F-6402-9868C3AC0AFA}"/>
              </a:ext>
            </a:extLst>
          </p:cNvPr>
          <p:cNvSpPr>
            <a:spLocks noGrp="1"/>
          </p:cNvSpPr>
          <p:nvPr>
            <p:ph sz="half" idx="2"/>
          </p:nvPr>
        </p:nvSpPr>
        <p:spPr>
          <a:xfrm>
            <a:off x="6172200" y="1825625"/>
            <a:ext cx="5181600" cy="4351338"/>
          </a:xfrm>
        </p:spPr>
        <p:txBody>
          <a:bodyPr>
            <a:normAutofit lnSpcReduction="10000"/>
          </a:bodyPr>
          <a:lstStyle/>
          <a:p>
            <a:r>
              <a:rPr lang="en-SG" sz="2000" dirty="0"/>
              <a:t>Often relatively impersonal: No emotional or ego commitment</a:t>
            </a:r>
          </a:p>
          <a:p>
            <a:r>
              <a:rPr lang="en-SG" sz="2000" dirty="0"/>
              <a:t>Lender has no involvement in the running of your business</a:t>
            </a:r>
          </a:p>
          <a:p>
            <a:r>
              <a:rPr lang="en-SG" sz="2000" dirty="0"/>
              <a:t>Obligation to the lender ends upon full repayment of loan plus all outstanding interest (and anything else promised in the loan agreement)</a:t>
            </a:r>
          </a:p>
          <a:p>
            <a:pPr lvl="1"/>
            <a:r>
              <a:rPr lang="en-SG" dirty="0"/>
              <a:t>Unless as a result of the loan agreement, the lender also becomes a shareholder</a:t>
            </a:r>
          </a:p>
          <a:p>
            <a:pPr lvl="1"/>
            <a:r>
              <a:rPr lang="en-SG" dirty="0"/>
              <a:t>However, lender arrangements that are pleasing for both parties are often repeated</a:t>
            </a:r>
          </a:p>
        </p:txBody>
      </p:sp>
      <p:sp>
        <p:nvSpPr>
          <p:cNvPr id="5" name="Slide Number Placeholder 4">
            <a:extLst>
              <a:ext uri="{FF2B5EF4-FFF2-40B4-BE49-F238E27FC236}">
                <a16:creationId xmlns:a16="http://schemas.microsoft.com/office/drawing/2014/main" id="{4648A11B-D545-43B6-8CE4-422B06CEBF63}"/>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7C782477-AB63-BF4D-B45C-362C5D0D1DCA}" type="slidenum">
              <a:rPr lang="en-US" smtClean="0"/>
              <a:pPr>
                <a:spcAft>
                  <a:spcPts val="600"/>
                </a:spcAft>
              </a:pPr>
              <a:t>23</a:t>
            </a:fld>
            <a:endParaRPr lang="en-US"/>
          </a:p>
        </p:txBody>
      </p:sp>
      <p:sp>
        <p:nvSpPr>
          <p:cNvPr id="6" name="Footer Placeholder 3">
            <a:extLst>
              <a:ext uri="{FF2B5EF4-FFF2-40B4-BE49-F238E27FC236}">
                <a16:creationId xmlns:a16="http://schemas.microsoft.com/office/drawing/2014/main" id="{B5B3073E-199A-FC32-DDA2-8CADA570DC3A}"/>
              </a:ext>
            </a:extLst>
          </p:cNvPr>
          <p:cNvSpPr>
            <a:spLocks noGrp="1"/>
          </p:cNvSpPr>
          <p:nvPr>
            <p:ph type="ftr" sz="quarter" idx="11"/>
          </p:nvPr>
        </p:nvSpPr>
        <p:spPr>
          <a:xfrm>
            <a:off x="4158792" y="6554677"/>
            <a:ext cx="3874417" cy="185852"/>
          </a:xfrm>
        </p:spPr>
        <p:txBody>
          <a:bodyPr/>
          <a:lstStyle/>
          <a:p>
            <a:r>
              <a:rPr lang="en-US" dirty="0"/>
              <a:t>©2023 Proprietary. All Rights Reserved. </a:t>
            </a:r>
          </a:p>
        </p:txBody>
      </p:sp>
    </p:spTree>
    <p:extLst>
      <p:ext uri="{BB962C8B-B14F-4D97-AF65-F5344CB8AC3E}">
        <p14:creationId xmlns:p14="http://schemas.microsoft.com/office/powerpoint/2010/main" val="429978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99875-4AFC-2963-A034-CE07CAC2FDE3}"/>
              </a:ext>
            </a:extLst>
          </p:cNvPr>
          <p:cNvSpPr>
            <a:spLocks noGrp="1"/>
          </p:cNvSpPr>
          <p:nvPr>
            <p:ph type="title"/>
          </p:nvPr>
        </p:nvSpPr>
        <p:spPr>
          <a:xfrm>
            <a:off x="838200" y="365125"/>
            <a:ext cx="10515600" cy="1325563"/>
          </a:xfrm>
        </p:spPr>
        <p:txBody>
          <a:bodyPr anchor="ctr">
            <a:normAutofit/>
          </a:bodyPr>
          <a:lstStyle/>
          <a:p>
            <a:r>
              <a:rPr lang="en-SG" dirty="0"/>
              <a:t>Debt Financing - Pros</a:t>
            </a:r>
          </a:p>
        </p:txBody>
      </p:sp>
      <p:sp>
        <p:nvSpPr>
          <p:cNvPr id="3" name="Content Placeholder 2">
            <a:extLst>
              <a:ext uri="{FF2B5EF4-FFF2-40B4-BE49-F238E27FC236}">
                <a16:creationId xmlns:a16="http://schemas.microsoft.com/office/drawing/2014/main" id="{86DD8834-A60E-EF4F-6402-9868C3AC0AFA}"/>
              </a:ext>
            </a:extLst>
          </p:cNvPr>
          <p:cNvSpPr>
            <a:spLocks noGrp="1"/>
          </p:cNvSpPr>
          <p:nvPr>
            <p:ph sz="half" idx="1"/>
          </p:nvPr>
        </p:nvSpPr>
        <p:spPr>
          <a:xfrm>
            <a:off x="810256" y="2074985"/>
            <a:ext cx="5181600" cy="4351338"/>
          </a:xfrm>
        </p:spPr>
        <p:txBody>
          <a:bodyPr>
            <a:normAutofit fontScale="92500" lnSpcReduction="10000"/>
          </a:bodyPr>
          <a:lstStyle/>
          <a:p>
            <a:r>
              <a:rPr lang="en-SG" dirty="0"/>
              <a:t>Often a relatively easier &amp; faster access to capital if you have a reliable revenue stream</a:t>
            </a:r>
          </a:p>
          <a:p>
            <a:pPr lvl="1"/>
            <a:r>
              <a:rPr lang="en-SG" sz="2400" dirty="0"/>
              <a:t>Decisions often based on surface criteria</a:t>
            </a:r>
          </a:p>
          <a:p>
            <a:pPr lvl="1" indent="-284400"/>
            <a:r>
              <a:rPr lang="en-SG" sz="2400" dirty="0"/>
              <a:t>Lender doesn’t need to understand as much about your business as for an equity investment</a:t>
            </a:r>
          </a:p>
          <a:p>
            <a:pPr lvl="1" indent="-284400"/>
            <a:r>
              <a:rPr lang="en-SG" sz="2400" dirty="0"/>
              <a:t>Lender does not need to believe in vast future potential of your company to do a loan</a:t>
            </a:r>
            <a:br>
              <a:rPr lang="en-SG" sz="2400" dirty="0"/>
            </a:br>
            <a:endParaRPr lang="en-SG" sz="2400" dirty="0"/>
          </a:p>
        </p:txBody>
      </p:sp>
      <p:pic>
        <p:nvPicPr>
          <p:cNvPr id="11" name="Picture 10" descr="A picture containing sport&#10;&#10;Description automatically generated">
            <a:extLst>
              <a:ext uri="{FF2B5EF4-FFF2-40B4-BE49-F238E27FC236}">
                <a16:creationId xmlns:a16="http://schemas.microsoft.com/office/drawing/2014/main" id="{803C44C6-32DC-3628-AD66-80617862BB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51232" y="2074985"/>
            <a:ext cx="5430512" cy="3448375"/>
          </a:xfrm>
          <a:prstGeom prst="rect">
            <a:avLst/>
          </a:prstGeom>
          <a:noFill/>
        </p:spPr>
      </p:pic>
      <p:sp>
        <p:nvSpPr>
          <p:cNvPr id="5" name="Slide Number Placeholder 4">
            <a:extLst>
              <a:ext uri="{FF2B5EF4-FFF2-40B4-BE49-F238E27FC236}">
                <a16:creationId xmlns:a16="http://schemas.microsoft.com/office/drawing/2014/main" id="{4648A11B-D545-43B6-8CE4-422B06CEBF63}"/>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7C782477-AB63-BF4D-B45C-362C5D0D1DCA}" type="slidenum">
              <a:rPr lang="en-US" smtClean="0"/>
              <a:pPr>
                <a:spcAft>
                  <a:spcPts val="600"/>
                </a:spcAft>
              </a:pPr>
              <a:t>24</a:t>
            </a:fld>
            <a:endParaRPr lang="en-US"/>
          </a:p>
        </p:txBody>
      </p:sp>
      <p:sp>
        <p:nvSpPr>
          <p:cNvPr id="6" name="Footer Placeholder 3">
            <a:extLst>
              <a:ext uri="{FF2B5EF4-FFF2-40B4-BE49-F238E27FC236}">
                <a16:creationId xmlns:a16="http://schemas.microsoft.com/office/drawing/2014/main" id="{0A946209-BAC7-E92A-DDD1-9EF4BE36DBCC}"/>
              </a:ext>
            </a:extLst>
          </p:cNvPr>
          <p:cNvSpPr>
            <a:spLocks noGrp="1"/>
          </p:cNvSpPr>
          <p:nvPr>
            <p:ph type="ftr" sz="quarter" idx="11"/>
          </p:nvPr>
        </p:nvSpPr>
        <p:spPr>
          <a:xfrm>
            <a:off x="4158792" y="6554677"/>
            <a:ext cx="3874417" cy="185852"/>
          </a:xfrm>
        </p:spPr>
        <p:txBody>
          <a:bodyPr/>
          <a:lstStyle/>
          <a:p>
            <a:r>
              <a:rPr lang="en-US" dirty="0"/>
              <a:t>©2023 Proprietary. All Rights Reserved. </a:t>
            </a:r>
          </a:p>
        </p:txBody>
      </p:sp>
    </p:spTree>
    <p:extLst>
      <p:ext uri="{BB962C8B-B14F-4D97-AF65-F5344CB8AC3E}">
        <p14:creationId xmlns:p14="http://schemas.microsoft.com/office/powerpoint/2010/main" val="21071494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99875-4AFC-2963-A034-CE07CAC2FDE3}"/>
              </a:ext>
            </a:extLst>
          </p:cNvPr>
          <p:cNvSpPr>
            <a:spLocks noGrp="1"/>
          </p:cNvSpPr>
          <p:nvPr>
            <p:ph type="title"/>
          </p:nvPr>
        </p:nvSpPr>
        <p:spPr>
          <a:xfrm>
            <a:off x="838200" y="365125"/>
            <a:ext cx="10515600" cy="1325563"/>
          </a:xfrm>
        </p:spPr>
        <p:txBody>
          <a:bodyPr anchor="ctr">
            <a:normAutofit/>
          </a:bodyPr>
          <a:lstStyle/>
          <a:p>
            <a:r>
              <a:rPr lang="en-SG" dirty="0"/>
              <a:t>Debt Financing – What Can Go Wrong?</a:t>
            </a:r>
          </a:p>
        </p:txBody>
      </p:sp>
      <p:pic>
        <p:nvPicPr>
          <p:cNvPr id="7" name="Picture 6">
            <a:extLst>
              <a:ext uri="{FF2B5EF4-FFF2-40B4-BE49-F238E27FC236}">
                <a16:creationId xmlns:a16="http://schemas.microsoft.com/office/drawing/2014/main" id="{8353B04B-E36F-A3A4-9E3F-61159D6573E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76529" y="1825626"/>
            <a:ext cx="3468005" cy="3346625"/>
          </a:xfrm>
          <a:prstGeom prst="rect">
            <a:avLst/>
          </a:prstGeom>
          <a:noFill/>
        </p:spPr>
      </p:pic>
      <p:sp>
        <p:nvSpPr>
          <p:cNvPr id="3" name="Content Placeholder 2">
            <a:extLst>
              <a:ext uri="{FF2B5EF4-FFF2-40B4-BE49-F238E27FC236}">
                <a16:creationId xmlns:a16="http://schemas.microsoft.com/office/drawing/2014/main" id="{86DD8834-A60E-EF4F-6402-9868C3AC0AFA}"/>
              </a:ext>
            </a:extLst>
          </p:cNvPr>
          <p:cNvSpPr>
            <a:spLocks noGrp="1"/>
          </p:cNvSpPr>
          <p:nvPr>
            <p:ph sz="half" idx="2"/>
          </p:nvPr>
        </p:nvSpPr>
        <p:spPr>
          <a:xfrm>
            <a:off x="5452534" y="1825625"/>
            <a:ext cx="5571068" cy="3551253"/>
          </a:xfrm>
        </p:spPr>
        <p:txBody>
          <a:bodyPr>
            <a:normAutofit/>
          </a:bodyPr>
          <a:lstStyle/>
          <a:p>
            <a:r>
              <a:rPr lang="en-SG" sz="2000" dirty="0"/>
              <a:t>Company must repay the loan, with interest, and satisfy any other conditions of the loan – or default. Default can be catastrophic</a:t>
            </a:r>
          </a:p>
          <a:p>
            <a:pPr lvl="1" indent="-284400"/>
            <a:r>
              <a:rPr lang="en-SG" dirty="0"/>
              <a:t>Means that you can lose the asset serving as the collateral</a:t>
            </a:r>
          </a:p>
          <a:p>
            <a:pPr lvl="1" indent="-284400"/>
            <a:r>
              <a:rPr lang="en-SG" dirty="0"/>
              <a:t>Or be pushed into bankruptcy</a:t>
            </a:r>
          </a:p>
          <a:p>
            <a:r>
              <a:rPr lang="en-SG" sz="2000" dirty="0"/>
              <a:t>The level of risk greatly influences the interest rate and other terms</a:t>
            </a:r>
          </a:p>
          <a:p>
            <a:pPr lvl="1" indent="-284400"/>
            <a:r>
              <a:rPr lang="en-SG" dirty="0"/>
              <a:t>More risk, higher interest</a:t>
            </a:r>
          </a:p>
          <a:p>
            <a:pPr marL="457200" lvl="1" indent="0">
              <a:buNone/>
            </a:pPr>
            <a:endParaRPr lang="en-SG" sz="2200" dirty="0"/>
          </a:p>
          <a:p>
            <a:pPr marL="457200" lvl="1" indent="0">
              <a:buNone/>
            </a:pPr>
            <a:endParaRPr lang="en-SG" sz="2200" dirty="0"/>
          </a:p>
        </p:txBody>
      </p:sp>
      <p:sp>
        <p:nvSpPr>
          <p:cNvPr id="5" name="Slide Number Placeholder 4">
            <a:extLst>
              <a:ext uri="{FF2B5EF4-FFF2-40B4-BE49-F238E27FC236}">
                <a16:creationId xmlns:a16="http://schemas.microsoft.com/office/drawing/2014/main" id="{4648A11B-D545-43B6-8CE4-422B06CEBF63}"/>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7C782477-AB63-BF4D-B45C-362C5D0D1DCA}" type="slidenum">
              <a:rPr lang="en-US" smtClean="0"/>
              <a:pPr>
                <a:spcAft>
                  <a:spcPts val="600"/>
                </a:spcAft>
              </a:pPr>
              <a:t>25</a:t>
            </a:fld>
            <a:endParaRPr lang="en-US" dirty="0"/>
          </a:p>
        </p:txBody>
      </p:sp>
      <p:sp>
        <p:nvSpPr>
          <p:cNvPr id="6" name="TextBox 5">
            <a:extLst>
              <a:ext uri="{FF2B5EF4-FFF2-40B4-BE49-F238E27FC236}">
                <a16:creationId xmlns:a16="http://schemas.microsoft.com/office/drawing/2014/main" id="{DFDFB847-D7D5-7BCD-C5AC-2BE3546425F3}"/>
              </a:ext>
            </a:extLst>
          </p:cNvPr>
          <p:cNvSpPr txBox="1"/>
          <p:nvPr/>
        </p:nvSpPr>
        <p:spPr>
          <a:xfrm>
            <a:off x="2286001" y="5376879"/>
            <a:ext cx="8737600" cy="939979"/>
          </a:xfrm>
          <a:prstGeom prst="rect">
            <a:avLst/>
          </a:prstGeom>
          <a:solidFill>
            <a:srgbClr val="FFD700">
              <a:alpha val="75000"/>
            </a:srgbClr>
          </a:solidFill>
          <a:ln w="25400">
            <a:solidFill>
              <a:srgbClr val="0057B7"/>
            </a:solidFill>
          </a:ln>
        </p:spPr>
        <p:txBody>
          <a:bodyPr wrap="none" rtlCol="0">
            <a:noAutofit/>
          </a:bodyPr>
          <a:lstStyle/>
          <a:p>
            <a:r>
              <a:rPr lang="en-US" sz="1800" b="1" dirty="0">
                <a:solidFill>
                  <a:srgbClr val="0057B7"/>
                </a:solidFill>
                <a:latin typeface="Montserrat SemiBold" pitchFamily="2" charset="77"/>
              </a:rPr>
              <a:t>Even if inside Ukraine, during the war everyone will cut you a break, </a:t>
            </a:r>
          </a:p>
          <a:p>
            <a:r>
              <a:rPr lang="en-US" sz="1800" b="1" dirty="0">
                <a:solidFill>
                  <a:srgbClr val="0057B7"/>
                </a:solidFill>
                <a:latin typeface="Montserrat SemiBold" pitchFamily="2" charset="77"/>
              </a:rPr>
              <a:t>this is NOT true once dealing with entities outside of Ukraine who have </a:t>
            </a:r>
          </a:p>
          <a:p>
            <a:r>
              <a:rPr lang="en-US" sz="1800" b="1" dirty="0">
                <a:solidFill>
                  <a:srgbClr val="0057B7"/>
                </a:solidFill>
                <a:latin typeface="Montserrat SemiBold" pitchFamily="2" charset="77"/>
              </a:rPr>
              <a:t>their own financiers to keep happy! </a:t>
            </a:r>
          </a:p>
        </p:txBody>
      </p:sp>
      <p:sp>
        <p:nvSpPr>
          <p:cNvPr id="8" name="Footer Placeholder 3">
            <a:extLst>
              <a:ext uri="{FF2B5EF4-FFF2-40B4-BE49-F238E27FC236}">
                <a16:creationId xmlns:a16="http://schemas.microsoft.com/office/drawing/2014/main" id="{707B80BD-F998-0FCD-8922-04AFDE79C3D4}"/>
              </a:ext>
            </a:extLst>
          </p:cNvPr>
          <p:cNvSpPr>
            <a:spLocks noGrp="1"/>
          </p:cNvSpPr>
          <p:nvPr>
            <p:ph type="ftr" sz="quarter" idx="11"/>
          </p:nvPr>
        </p:nvSpPr>
        <p:spPr>
          <a:xfrm>
            <a:off x="4158792" y="6554677"/>
            <a:ext cx="3874417" cy="185852"/>
          </a:xfrm>
        </p:spPr>
        <p:txBody>
          <a:bodyPr/>
          <a:lstStyle/>
          <a:p>
            <a:r>
              <a:rPr lang="en-US" dirty="0"/>
              <a:t>©2023 Proprietary. All Rights Reserved. </a:t>
            </a:r>
          </a:p>
        </p:txBody>
      </p:sp>
    </p:spTree>
    <p:extLst>
      <p:ext uri="{BB962C8B-B14F-4D97-AF65-F5344CB8AC3E}">
        <p14:creationId xmlns:p14="http://schemas.microsoft.com/office/powerpoint/2010/main" val="5044726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26A18-3F23-EA54-64D2-F8777CB4621A}"/>
              </a:ext>
            </a:extLst>
          </p:cNvPr>
          <p:cNvSpPr>
            <a:spLocks noGrp="1"/>
          </p:cNvSpPr>
          <p:nvPr>
            <p:ph type="title"/>
          </p:nvPr>
        </p:nvSpPr>
        <p:spPr>
          <a:xfrm>
            <a:off x="838200" y="365125"/>
            <a:ext cx="10515600" cy="1325563"/>
          </a:xfrm>
        </p:spPr>
        <p:txBody>
          <a:bodyPr anchor="ctr">
            <a:normAutofit/>
          </a:bodyPr>
          <a:lstStyle/>
          <a:p>
            <a:r>
              <a:rPr lang="en-US" dirty="0"/>
              <a:t>What Do Lenders Want?</a:t>
            </a:r>
          </a:p>
        </p:txBody>
      </p:sp>
      <p:sp>
        <p:nvSpPr>
          <p:cNvPr id="3" name="Content Placeholder 2">
            <a:extLst>
              <a:ext uri="{FF2B5EF4-FFF2-40B4-BE49-F238E27FC236}">
                <a16:creationId xmlns:a16="http://schemas.microsoft.com/office/drawing/2014/main" id="{379CEE58-740D-A946-2CCD-96B07C7E73C0}"/>
              </a:ext>
            </a:extLst>
          </p:cNvPr>
          <p:cNvSpPr>
            <a:spLocks noGrp="1"/>
          </p:cNvSpPr>
          <p:nvPr>
            <p:ph sz="half" idx="1"/>
          </p:nvPr>
        </p:nvSpPr>
        <p:spPr>
          <a:xfrm>
            <a:off x="838200" y="1825625"/>
            <a:ext cx="5181600" cy="4667250"/>
          </a:xfrm>
        </p:spPr>
        <p:txBody>
          <a:bodyPr>
            <a:normAutofit/>
          </a:bodyPr>
          <a:lstStyle/>
          <a:p>
            <a:r>
              <a:rPr lang="en-US" sz="1900" dirty="0"/>
              <a:t>Repayment without drama</a:t>
            </a:r>
          </a:p>
          <a:p>
            <a:r>
              <a:rPr lang="en-US" sz="1900" dirty="0"/>
              <a:t>The ability to lend you ever greater amounts</a:t>
            </a:r>
          </a:p>
          <a:p>
            <a:r>
              <a:rPr lang="en-US" sz="1900" dirty="0"/>
              <a:t>In some cases, the ability to acquire shares</a:t>
            </a:r>
          </a:p>
          <a:p>
            <a:r>
              <a:rPr lang="en-US" sz="1900" dirty="0"/>
              <a:t>They want you to grow, and be around for the long haul, so they can keep making money from you</a:t>
            </a:r>
          </a:p>
          <a:p>
            <a:r>
              <a:rPr lang="en-US" sz="1900" dirty="0"/>
              <a:t>How they make money:</a:t>
            </a:r>
          </a:p>
          <a:p>
            <a:pPr lvl="1"/>
            <a:r>
              <a:rPr lang="en-US" sz="1900" dirty="0"/>
              <a:t>Interest</a:t>
            </a:r>
          </a:p>
          <a:p>
            <a:pPr lvl="1"/>
            <a:r>
              <a:rPr lang="en-US" sz="1900" dirty="0"/>
              <a:t>Fees of various kinds</a:t>
            </a:r>
          </a:p>
          <a:p>
            <a:pPr lvl="1"/>
            <a:r>
              <a:rPr lang="en-US" sz="1900" dirty="0"/>
              <a:t>Profit from shares (if they get them)</a:t>
            </a:r>
          </a:p>
          <a:p>
            <a:pPr marL="0" indent="0">
              <a:buNone/>
            </a:pPr>
            <a:endParaRPr lang="en-US" sz="1900" dirty="0"/>
          </a:p>
          <a:p>
            <a:endParaRPr lang="en-US" sz="1900" dirty="0"/>
          </a:p>
        </p:txBody>
      </p:sp>
      <p:pic>
        <p:nvPicPr>
          <p:cNvPr id="7" name="Picture 6" descr="Diagram&#10;&#10;Description automatically generated">
            <a:extLst>
              <a:ext uri="{FF2B5EF4-FFF2-40B4-BE49-F238E27FC236}">
                <a16:creationId xmlns:a16="http://schemas.microsoft.com/office/drawing/2014/main" id="{37D2C396-7731-6420-D78E-33556A099DC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72200" y="2446814"/>
            <a:ext cx="5181600" cy="3108960"/>
          </a:xfrm>
          <a:prstGeom prst="rect">
            <a:avLst/>
          </a:prstGeom>
          <a:noFill/>
        </p:spPr>
      </p:pic>
      <p:sp>
        <p:nvSpPr>
          <p:cNvPr id="5" name="Slide Number Placeholder 4">
            <a:extLst>
              <a:ext uri="{FF2B5EF4-FFF2-40B4-BE49-F238E27FC236}">
                <a16:creationId xmlns:a16="http://schemas.microsoft.com/office/drawing/2014/main" id="{16143645-B707-1C01-6673-E6BB79609BD2}"/>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7C782477-AB63-BF4D-B45C-362C5D0D1DCA}" type="slidenum">
              <a:rPr lang="en-US" smtClean="0"/>
              <a:pPr>
                <a:spcAft>
                  <a:spcPts val="600"/>
                </a:spcAft>
              </a:pPr>
              <a:t>26</a:t>
            </a:fld>
            <a:endParaRPr lang="en-US"/>
          </a:p>
        </p:txBody>
      </p:sp>
      <p:sp>
        <p:nvSpPr>
          <p:cNvPr id="6" name="Footer Placeholder 3">
            <a:extLst>
              <a:ext uri="{FF2B5EF4-FFF2-40B4-BE49-F238E27FC236}">
                <a16:creationId xmlns:a16="http://schemas.microsoft.com/office/drawing/2014/main" id="{D4E441E5-A475-2987-E44E-1F2E11B2AD94}"/>
              </a:ext>
            </a:extLst>
          </p:cNvPr>
          <p:cNvSpPr>
            <a:spLocks noGrp="1"/>
          </p:cNvSpPr>
          <p:nvPr>
            <p:ph type="ftr" sz="quarter" idx="11"/>
          </p:nvPr>
        </p:nvSpPr>
        <p:spPr>
          <a:xfrm>
            <a:off x="4158792" y="6554677"/>
            <a:ext cx="3874417" cy="185852"/>
          </a:xfrm>
        </p:spPr>
        <p:txBody>
          <a:bodyPr/>
          <a:lstStyle/>
          <a:p>
            <a:r>
              <a:rPr lang="en-US" dirty="0"/>
              <a:t>©2023 Proprietary. All Rights Reserved. </a:t>
            </a:r>
          </a:p>
        </p:txBody>
      </p:sp>
    </p:spTree>
    <p:extLst>
      <p:ext uri="{BB962C8B-B14F-4D97-AF65-F5344CB8AC3E}">
        <p14:creationId xmlns:p14="http://schemas.microsoft.com/office/powerpoint/2010/main" val="243028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81D4E-3E13-A24E-57BD-B64A502ED9B8}"/>
              </a:ext>
            </a:extLst>
          </p:cNvPr>
          <p:cNvSpPr>
            <a:spLocks noGrp="1"/>
          </p:cNvSpPr>
          <p:nvPr>
            <p:ph type="title"/>
          </p:nvPr>
        </p:nvSpPr>
        <p:spPr>
          <a:xfrm>
            <a:off x="831850" y="2495550"/>
            <a:ext cx="10515600" cy="1133475"/>
          </a:xfrm>
        </p:spPr>
        <p:txBody>
          <a:bodyPr/>
          <a:lstStyle/>
          <a:p>
            <a:pPr algn="ctr"/>
            <a:r>
              <a:rPr lang="en-US" dirty="0"/>
              <a:t>Equity Financing</a:t>
            </a:r>
          </a:p>
        </p:txBody>
      </p:sp>
      <p:sp>
        <p:nvSpPr>
          <p:cNvPr id="5" name="Slide Number Placeholder 4">
            <a:extLst>
              <a:ext uri="{FF2B5EF4-FFF2-40B4-BE49-F238E27FC236}">
                <a16:creationId xmlns:a16="http://schemas.microsoft.com/office/drawing/2014/main" id="{E15FE27E-7D9D-D738-1DA6-1D3AA33C03CC}"/>
              </a:ext>
            </a:extLst>
          </p:cNvPr>
          <p:cNvSpPr>
            <a:spLocks noGrp="1"/>
          </p:cNvSpPr>
          <p:nvPr>
            <p:ph type="sldNum" sz="quarter" idx="12"/>
          </p:nvPr>
        </p:nvSpPr>
        <p:spPr/>
        <p:txBody>
          <a:bodyPr/>
          <a:lstStyle/>
          <a:p>
            <a:fld id="{7C782477-AB63-BF4D-B45C-362C5D0D1DCA}" type="slidenum">
              <a:rPr lang="en-US" smtClean="0"/>
              <a:t>27</a:t>
            </a:fld>
            <a:endParaRPr lang="en-US"/>
          </a:p>
        </p:txBody>
      </p:sp>
      <p:sp>
        <p:nvSpPr>
          <p:cNvPr id="6" name="Rectangle 5">
            <a:extLst>
              <a:ext uri="{FF2B5EF4-FFF2-40B4-BE49-F238E27FC236}">
                <a16:creationId xmlns:a16="http://schemas.microsoft.com/office/drawing/2014/main" id="{A5A58942-0877-9D49-7A6A-9818D2B08013}"/>
              </a:ext>
            </a:extLst>
          </p:cNvPr>
          <p:cNvSpPr/>
          <p:nvPr/>
        </p:nvSpPr>
        <p:spPr>
          <a:xfrm>
            <a:off x="-1" y="0"/>
            <a:ext cx="72000" cy="6858000"/>
          </a:xfrm>
          <a:prstGeom prst="rect">
            <a:avLst/>
          </a:prstGeom>
          <a:solidFill>
            <a:srgbClr val="F31A1A"/>
          </a:solidFill>
          <a:ln>
            <a:solidFill>
              <a:srgbClr val="F31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3">
            <a:extLst>
              <a:ext uri="{FF2B5EF4-FFF2-40B4-BE49-F238E27FC236}">
                <a16:creationId xmlns:a16="http://schemas.microsoft.com/office/drawing/2014/main" id="{B4BF30B9-94DE-7FA2-ABD2-B562795C7653}"/>
              </a:ext>
            </a:extLst>
          </p:cNvPr>
          <p:cNvSpPr>
            <a:spLocks noGrp="1"/>
          </p:cNvSpPr>
          <p:nvPr>
            <p:ph type="ftr" sz="quarter" idx="11"/>
          </p:nvPr>
        </p:nvSpPr>
        <p:spPr>
          <a:xfrm>
            <a:off x="4158792" y="6554677"/>
            <a:ext cx="3874417" cy="185852"/>
          </a:xfrm>
        </p:spPr>
        <p:txBody>
          <a:bodyPr/>
          <a:lstStyle/>
          <a:p>
            <a:r>
              <a:rPr lang="en-US" dirty="0"/>
              <a:t>©2023 Proprietary. All Rights Reserved. </a:t>
            </a:r>
          </a:p>
        </p:txBody>
      </p:sp>
    </p:spTree>
    <p:extLst>
      <p:ext uri="{BB962C8B-B14F-4D97-AF65-F5344CB8AC3E}">
        <p14:creationId xmlns:p14="http://schemas.microsoft.com/office/powerpoint/2010/main" val="2935742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C06AC-6A5A-8723-A343-83AC8602AF7C}"/>
              </a:ext>
            </a:extLst>
          </p:cNvPr>
          <p:cNvSpPr>
            <a:spLocks noGrp="1"/>
          </p:cNvSpPr>
          <p:nvPr>
            <p:ph type="title"/>
          </p:nvPr>
        </p:nvSpPr>
        <p:spPr/>
        <p:txBody>
          <a:bodyPr/>
          <a:lstStyle/>
          <a:p>
            <a:r>
              <a:rPr lang="en-US" dirty="0"/>
              <a:t>Equity Financing - Introduction</a:t>
            </a:r>
            <a:endParaRPr lang="en-SG" dirty="0"/>
          </a:p>
        </p:txBody>
      </p:sp>
      <p:sp>
        <p:nvSpPr>
          <p:cNvPr id="3" name="Content Placeholder 2">
            <a:extLst>
              <a:ext uri="{FF2B5EF4-FFF2-40B4-BE49-F238E27FC236}">
                <a16:creationId xmlns:a16="http://schemas.microsoft.com/office/drawing/2014/main" id="{D69D13FF-6079-6379-B5BC-E820A4A9C4B2}"/>
              </a:ext>
            </a:extLst>
          </p:cNvPr>
          <p:cNvSpPr>
            <a:spLocks noGrp="1"/>
          </p:cNvSpPr>
          <p:nvPr>
            <p:ph idx="1"/>
          </p:nvPr>
        </p:nvSpPr>
        <p:spPr>
          <a:xfrm>
            <a:off x="838200" y="1690687"/>
            <a:ext cx="6713483" cy="5030787"/>
          </a:xfrm>
        </p:spPr>
        <p:txBody>
          <a:bodyPr>
            <a:normAutofit fontScale="92500"/>
          </a:bodyPr>
          <a:lstStyle/>
          <a:p>
            <a:r>
              <a:rPr lang="en-GB" sz="2600" dirty="0">
                <a:solidFill>
                  <a:srgbClr val="000000"/>
                </a:solidFill>
                <a:latin typeface="Montserrat" panose="00000500000000000000" pitchFamily="2" charset="0"/>
              </a:rPr>
              <a:t>Equity</a:t>
            </a:r>
            <a:r>
              <a:rPr lang="en-GB" sz="2600" b="0" i="0" dirty="0">
                <a:solidFill>
                  <a:srgbClr val="000000"/>
                </a:solidFill>
                <a:effectLst/>
                <a:latin typeface="Montserrat" panose="00000500000000000000" pitchFamily="2" charset="0"/>
              </a:rPr>
              <a:t> financing involves raising money through sale of shares of your business</a:t>
            </a:r>
          </a:p>
          <a:p>
            <a:pPr lvl="1"/>
            <a:r>
              <a:rPr lang="en-GB" sz="2200" b="0" i="0" dirty="0">
                <a:solidFill>
                  <a:srgbClr val="000000"/>
                </a:solidFill>
                <a:effectLst/>
                <a:latin typeface="Montserrat" panose="00000500000000000000" pitchFamily="2" charset="0"/>
              </a:rPr>
              <a:t>No borrowing, so no repayments</a:t>
            </a:r>
          </a:p>
          <a:p>
            <a:pPr lvl="1"/>
            <a:r>
              <a:rPr lang="en-GB" sz="2200" b="0" i="0" dirty="0">
                <a:solidFill>
                  <a:srgbClr val="000000"/>
                </a:solidFill>
                <a:effectLst/>
                <a:latin typeface="Montserrat" panose="00000500000000000000" pitchFamily="2" charset="0"/>
              </a:rPr>
              <a:t>Investor makes money only when you sell the company (or go public*)</a:t>
            </a:r>
          </a:p>
          <a:p>
            <a:r>
              <a:rPr lang="en-GB" sz="2600" dirty="0">
                <a:solidFill>
                  <a:srgbClr val="000000"/>
                </a:solidFill>
                <a:latin typeface="Montserrat" panose="00000500000000000000" pitchFamily="2" charset="0"/>
              </a:rPr>
              <a:t>Usually involves sharing the control of your company with an investor</a:t>
            </a:r>
          </a:p>
          <a:p>
            <a:r>
              <a:rPr lang="en-GB" sz="2600" dirty="0">
                <a:solidFill>
                  <a:srgbClr val="000000"/>
                </a:solidFill>
                <a:latin typeface="Montserrat" panose="00000500000000000000" pitchFamily="2" charset="0"/>
              </a:rPr>
              <a:t>Exact terms are negotiated and depend on the specific circumstances</a:t>
            </a:r>
          </a:p>
          <a:p>
            <a:r>
              <a:rPr lang="en-GB" sz="2600" b="1" dirty="0">
                <a:solidFill>
                  <a:srgbClr val="000000"/>
                </a:solidFill>
                <a:effectLst/>
                <a:latin typeface="Montserrat SemiBold" pitchFamily="2" charset="77"/>
              </a:rPr>
              <a:t>An </a:t>
            </a:r>
            <a:r>
              <a:rPr lang="en-GB" sz="2600" b="1" dirty="0">
                <a:solidFill>
                  <a:srgbClr val="000000"/>
                </a:solidFill>
                <a:latin typeface="Montserrat SemiBold" pitchFamily="2" charset="77"/>
              </a:rPr>
              <a:t>equity investment is for the life of the company; it’s like marriage without the practical possibility of divorce</a:t>
            </a:r>
            <a:endParaRPr lang="en-GB" sz="2600" b="1" dirty="0">
              <a:solidFill>
                <a:srgbClr val="000000"/>
              </a:solidFill>
              <a:effectLst/>
              <a:latin typeface="Montserrat SemiBold" pitchFamily="2" charset="77"/>
            </a:endParaRPr>
          </a:p>
          <a:p>
            <a:pPr marL="0" indent="0">
              <a:buNone/>
            </a:pPr>
            <a:endParaRPr lang="en-GB" sz="1800" b="0" i="0" dirty="0">
              <a:solidFill>
                <a:srgbClr val="000000"/>
              </a:solidFill>
              <a:effectLst/>
              <a:latin typeface="Montserrat" panose="00000500000000000000" pitchFamily="2" charset="0"/>
            </a:endParaRPr>
          </a:p>
          <a:p>
            <a:pPr marL="457200" lvl="1" indent="0">
              <a:buNone/>
            </a:pPr>
            <a:endParaRPr lang="en-GB" sz="1400" b="0" i="0" dirty="0">
              <a:solidFill>
                <a:srgbClr val="000000"/>
              </a:solidFill>
              <a:effectLst/>
              <a:latin typeface="Montserrat" panose="00000500000000000000" pitchFamily="2" charset="0"/>
            </a:endParaRPr>
          </a:p>
          <a:p>
            <a:endParaRPr lang="en-GB" sz="1000" dirty="0">
              <a:solidFill>
                <a:srgbClr val="000000"/>
              </a:solidFill>
              <a:latin typeface="Montserrat" panose="00000500000000000000" pitchFamily="2" charset="0"/>
            </a:endParaRPr>
          </a:p>
          <a:p>
            <a:endParaRPr lang="en-GB" sz="1800" dirty="0">
              <a:solidFill>
                <a:srgbClr val="000000"/>
              </a:solidFill>
              <a:latin typeface="Montserrat" panose="00000500000000000000" pitchFamily="2" charset="0"/>
            </a:endParaRPr>
          </a:p>
          <a:p>
            <a:endParaRPr lang="en-GB" sz="1800" dirty="0">
              <a:solidFill>
                <a:srgbClr val="000000"/>
              </a:solidFill>
              <a:latin typeface="Montserrat" panose="00000500000000000000" pitchFamily="2" charset="0"/>
            </a:endParaRPr>
          </a:p>
          <a:p>
            <a:pPr lvl="2"/>
            <a:endParaRPr lang="en-GB" sz="1200" dirty="0">
              <a:solidFill>
                <a:srgbClr val="000000"/>
              </a:solidFill>
              <a:latin typeface="Montserrat" panose="00000500000000000000" pitchFamily="2" charset="0"/>
            </a:endParaRPr>
          </a:p>
          <a:p>
            <a:pPr marL="914400" lvl="2" indent="0">
              <a:buNone/>
            </a:pPr>
            <a:endParaRPr lang="en-GB" sz="1200" dirty="0">
              <a:solidFill>
                <a:srgbClr val="000000"/>
              </a:solidFill>
              <a:latin typeface="Montserrat" panose="00000500000000000000" pitchFamily="2" charset="0"/>
            </a:endParaRPr>
          </a:p>
          <a:p>
            <a:pPr lvl="1"/>
            <a:endParaRPr lang="en-GB" sz="1400" b="0" i="0" dirty="0">
              <a:solidFill>
                <a:srgbClr val="000000"/>
              </a:solidFill>
              <a:effectLst/>
              <a:latin typeface="Montserrat" panose="00000500000000000000" pitchFamily="2" charset="0"/>
            </a:endParaRPr>
          </a:p>
          <a:p>
            <a:pPr lvl="1"/>
            <a:endParaRPr lang="en-GB" sz="1400" b="0" i="0" dirty="0">
              <a:solidFill>
                <a:srgbClr val="000000"/>
              </a:solidFill>
              <a:effectLst/>
              <a:latin typeface="Montserrat" panose="00000500000000000000" pitchFamily="2" charset="0"/>
            </a:endParaRPr>
          </a:p>
          <a:p>
            <a:pPr lvl="4"/>
            <a:endParaRPr lang="en-SG" dirty="0"/>
          </a:p>
        </p:txBody>
      </p:sp>
      <p:sp>
        <p:nvSpPr>
          <p:cNvPr id="5" name="Slide Number Placeholder 4">
            <a:extLst>
              <a:ext uri="{FF2B5EF4-FFF2-40B4-BE49-F238E27FC236}">
                <a16:creationId xmlns:a16="http://schemas.microsoft.com/office/drawing/2014/main" id="{DC398D0D-68E2-F6C6-91C1-5A42CBF31DA0}"/>
              </a:ext>
            </a:extLst>
          </p:cNvPr>
          <p:cNvSpPr>
            <a:spLocks noGrp="1"/>
          </p:cNvSpPr>
          <p:nvPr>
            <p:ph type="sldNum" sz="quarter" idx="12"/>
          </p:nvPr>
        </p:nvSpPr>
        <p:spPr/>
        <p:txBody>
          <a:bodyPr/>
          <a:lstStyle/>
          <a:p>
            <a:fld id="{7C782477-AB63-BF4D-B45C-362C5D0D1DCA}" type="slidenum">
              <a:rPr lang="en-US" smtClean="0"/>
              <a:t>28</a:t>
            </a:fld>
            <a:endParaRPr lang="en-US"/>
          </a:p>
        </p:txBody>
      </p:sp>
      <p:pic>
        <p:nvPicPr>
          <p:cNvPr id="8" name="Picture 7" descr="A person and person&#10;&#10;Description automatically generated with low confidence">
            <a:extLst>
              <a:ext uri="{FF2B5EF4-FFF2-40B4-BE49-F238E27FC236}">
                <a16:creationId xmlns:a16="http://schemas.microsoft.com/office/drawing/2014/main" id="{8D4325D2-D425-BD68-CE4C-9E63AEE074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64316" y="855654"/>
            <a:ext cx="3976852" cy="5637221"/>
          </a:xfrm>
          <a:prstGeom prst="rect">
            <a:avLst/>
          </a:prstGeom>
        </p:spPr>
      </p:pic>
      <p:sp>
        <p:nvSpPr>
          <p:cNvPr id="6" name="Footer Placeholder 3">
            <a:extLst>
              <a:ext uri="{FF2B5EF4-FFF2-40B4-BE49-F238E27FC236}">
                <a16:creationId xmlns:a16="http://schemas.microsoft.com/office/drawing/2014/main" id="{B28E27DA-3434-6947-1385-BEA2E207BE0B}"/>
              </a:ext>
            </a:extLst>
          </p:cNvPr>
          <p:cNvSpPr>
            <a:spLocks noGrp="1"/>
          </p:cNvSpPr>
          <p:nvPr>
            <p:ph type="ftr" sz="quarter" idx="11"/>
          </p:nvPr>
        </p:nvSpPr>
        <p:spPr>
          <a:xfrm>
            <a:off x="4158792" y="6554677"/>
            <a:ext cx="3874417" cy="185852"/>
          </a:xfrm>
        </p:spPr>
        <p:txBody>
          <a:bodyPr/>
          <a:lstStyle/>
          <a:p>
            <a:r>
              <a:rPr lang="en-US" dirty="0"/>
              <a:t>©2023 Proprietary. All Rights Reserved. </a:t>
            </a:r>
          </a:p>
        </p:txBody>
      </p:sp>
    </p:spTree>
    <p:extLst>
      <p:ext uri="{BB962C8B-B14F-4D97-AF65-F5344CB8AC3E}">
        <p14:creationId xmlns:p14="http://schemas.microsoft.com/office/powerpoint/2010/main" val="1052195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B975D-0AA4-4555-B1A7-AAD1827324F4}"/>
              </a:ext>
            </a:extLst>
          </p:cNvPr>
          <p:cNvSpPr>
            <a:spLocks noGrp="1"/>
          </p:cNvSpPr>
          <p:nvPr>
            <p:ph type="title"/>
          </p:nvPr>
        </p:nvSpPr>
        <p:spPr>
          <a:xfrm>
            <a:off x="838200" y="365125"/>
            <a:ext cx="10515600" cy="1325563"/>
          </a:xfrm>
        </p:spPr>
        <p:txBody>
          <a:bodyPr anchor="ctr">
            <a:normAutofit/>
          </a:bodyPr>
          <a:lstStyle/>
          <a:p>
            <a:r>
              <a:rPr lang="en-US" dirty="0"/>
              <a:t>Equity Financing – Who Does It?</a:t>
            </a:r>
          </a:p>
        </p:txBody>
      </p:sp>
      <p:pic>
        <p:nvPicPr>
          <p:cNvPr id="8" name="Picture 7">
            <a:extLst>
              <a:ext uri="{FF2B5EF4-FFF2-40B4-BE49-F238E27FC236}">
                <a16:creationId xmlns:a16="http://schemas.microsoft.com/office/drawing/2014/main" id="{1A8F6276-F713-0AC3-FF2F-FC70A18AEEB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68803" y="1825625"/>
            <a:ext cx="3720393" cy="4351338"/>
          </a:xfrm>
          <a:prstGeom prst="rect">
            <a:avLst/>
          </a:prstGeom>
          <a:noFill/>
        </p:spPr>
      </p:pic>
      <p:sp>
        <p:nvSpPr>
          <p:cNvPr id="3" name="Content Placeholder 2">
            <a:extLst>
              <a:ext uri="{FF2B5EF4-FFF2-40B4-BE49-F238E27FC236}">
                <a16:creationId xmlns:a16="http://schemas.microsoft.com/office/drawing/2014/main" id="{59B989D5-7B44-64E7-801A-8A8524595930}"/>
              </a:ext>
            </a:extLst>
          </p:cNvPr>
          <p:cNvSpPr>
            <a:spLocks noGrp="1"/>
          </p:cNvSpPr>
          <p:nvPr>
            <p:ph sz="half" idx="2"/>
          </p:nvPr>
        </p:nvSpPr>
        <p:spPr>
          <a:xfrm>
            <a:off x="6172199" y="2519123"/>
            <a:ext cx="5768163" cy="2361221"/>
          </a:xfrm>
        </p:spPr>
        <p:txBody>
          <a:bodyPr>
            <a:normAutofit/>
          </a:bodyPr>
          <a:lstStyle/>
          <a:p>
            <a:r>
              <a:rPr lang="en-US" dirty="0"/>
              <a:t>People and entities who are chasing the big upside</a:t>
            </a:r>
          </a:p>
          <a:p>
            <a:pPr lvl="1" indent="-284400"/>
            <a:r>
              <a:rPr lang="en-US" sz="2400" dirty="0"/>
              <a:t>And don’t mind falling down most of the time in the process</a:t>
            </a:r>
          </a:p>
          <a:p>
            <a:pPr marL="0" indent="0">
              <a:buNone/>
            </a:pPr>
            <a:endParaRPr lang="en-US" dirty="0"/>
          </a:p>
        </p:txBody>
      </p:sp>
      <p:sp>
        <p:nvSpPr>
          <p:cNvPr id="5" name="Slide Number Placeholder 4">
            <a:extLst>
              <a:ext uri="{FF2B5EF4-FFF2-40B4-BE49-F238E27FC236}">
                <a16:creationId xmlns:a16="http://schemas.microsoft.com/office/drawing/2014/main" id="{5114C2DE-D82D-6C34-2E2F-C54EA647E49B}"/>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7C782477-AB63-BF4D-B45C-362C5D0D1DCA}" type="slidenum">
              <a:rPr lang="en-US" smtClean="0"/>
              <a:pPr>
                <a:spcAft>
                  <a:spcPts val="600"/>
                </a:spcAft>
              </a:pPr>
              <a:t>29</a:t>
            </a:fld>
            <a:endParaRPr lang="en-US"/>
          </a:p>
        </p:txBody>
      </p:sp>
      <p:sp>
        <p:nvSpPr>
          <p:cNvPr id="6" name="Footer Placeholder 3">
            <a:extLst>
              <a:ext uri="{FF2B5EF4-FFF2-40B4-BE49-F238E27FC236}">
                <a16:creationId xmlns:a16="http://schemas.microsoft.com/office/drawing/2014/main" id="{233EE526-6B29-11FA-5B39-711200BE8013}"/>
              </a:ext>
            </a:extLst>
          </p:cNvPr>
          <p:cNvSpPr>
            <a:spLocks noGrp="1"/>
          </p:cNvSpPr>
          <p:nvPr>
            <p:ph type="ftr" sz="quarter" idx="11"/>
          </p:nvPr>
        </p:nvSpPr>
        <p:spPr>
          <a:xfrm>
            <a:off x="4158792" y="6554677"/>
            <a:ext cx="3874417" cy="185852"/>
          </a:xfrm>
        </p:spPr>
        <p:txBody>
          <a:bodyPr/>
          <a:lstStyle/>
          <a:p>
            <a:r>
              <a:rPr lang="en-US" dirty="0"/>
              <a:t>©2023 Proprietary. All Rights Reserved. </a:t>
            </a:r>
          </a:p>
        </p:txBody>
      </p:sp>
    </p:spTree>
    <p:extLst>
      <p:ext uri="{BB962C8B-B14F-4D97-AF65-F5344CB8AC3E}">
        <p14:creationId xmlns:p14="http://schemas.microsoft.com/office/powerpoint/2010/main" val="2717894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8E4BF919-9DB4-B901-440C-DE964E9F69F6}"/>
              </a:ext>
            </a:extLst>
          </p:cNvPr>
          <p:cNvSpPr>
            <a:spLocks noGrp="1"/>
          </p:cNvSpPr>
          <p:nvPr>
            <p:ph type="sldNum" sz="quarter" idx="12"/>
          </p:nvPr>
        </p:nvSpPr>
        <p:spPr/>
        <p:txBody>
          <a:bodyPr/>
          <a:lstStyle/>
          <a:p>
            <a:fld id="{7C782477-AB63-BF4D-B45C-362C5D0D1DCA}" type="slidenum">
              <a:rPr lang="en-US" smtClean="0"/>
              <a:t>3</a:t>
            </a:fld>
            <a:endParaRPr lang="en-US" dirty="0"/>
          </a:p>
        </p:txBody>
      </p:sp>
      <p:pic>
        <p:nvPicPr>
          <p:cNvPr id="5" name="Picture 4">
            <a:extLst>
              <a:ext uri="{FF2B5EF4-FFF2-40B4-BE49-F238E27FC236}">
                <a16:creationId xmlns:a16="http://schemas.microsoft.com/office/drawing/2014/main" id="{4C9066C9-A8C2-0A22-51CE-8D7ECC6DFB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43474" y="3025645"/>
            <a:ext cx="3361052" cy="2240701"/>
          </a:xfrm>
          <a:prstGeom prst="rect">
            <a:avLst/>
          </a:prstGeom>
        </p:spPr>
      </p:pic>
      <p:sp>
        <p:nvSpPr>
          <p:cNvPr id="9" name="TextBox 8">
            <a:extLst>
              <a:ext uri="{FF2B5EF4-FFF2-40B4-BE49-F238E27FC236}">
                <a16:creationId xmlns:a16="http://schemas.microsoft.com/office/drawing/2014/main" id="{B50C17B3-D12E-86CB-7709-5D41A17179C7}"/>
              </a:ext>
            </a:extLst>
          </p:cNvPr>
          <p:cNvSpPr txBox="1"/>
          <p:nvPr/>
        </p:nvSpPr>
        <p:spPr>
          <a:xfrm>
            <a:off x="2343928" y="5133805"/>
            <a:ext cx="760144" cy="369332"/>
          </a:xfrm>
          <a:prstGeom prst="rect">
            <a:avLst/>
          </a:prstGeom>
          <a:noFill/>
        </p:spPr>
        <p:txBody>
          <a:bodyPr wrap="none" rtlCol="0">
            <a:spAutoFit/>
          </a:bodyPr>
          <a:lstStyle/>
          <a:p>
            <a:r>
              <a:rPr lang="en-US" dirty="0">
                <a:latin typeface="Montserrat Light" pitchFamily="2" charset="77"/>
              </a:rPr>
              <a:t>Debt</a:t>
            </a:r>
          </a:p>
        </p:txBody>
      </p:sp>
      <p:pic>
        <p:nvPicPr>
          <p:cNvPr id="11" name="Picture 10" descr="A picture containing diagram&#10;&#10;Description automatically generated">
            <a:extLst>
              <a:ext uri="{FF2B5EF4-FFF2-40B4-BE49-F238E27FC236}">
                <a16:creationId xmlns:a16="http://schemas.microsoft.com/office/drawing/2014/main" id="{D4434A4E-1336-8DCC-FE87-C195E9E5C8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56386" y="3268832"/>
            <a:ext cx="2541524" cy="1754326"/>
          </a:xfrm>
          <a:prstGeom prst="rect">
            <a:avLst/>
          </a:prstGeom>
        </p:spPr>
      </p:pic>
      <p:sp>
        <p:nvSpPr>
          <p:cNvPr id="12" name="TextBox 11">
            <a:extLst>
              <a:ext uri="{FF2B5EF4-FFF2-40B4-BE49-F238E27FC236}">
                <a16:creationId xmlns:a16="http://schemas.microsoft.com/office/drawing/2014/main" id="{2310D1D1-8BB1-83F2-70C5-E29E059BA404}"/>
              </a:ext>
            </a:extLst>
          </p:cNvPr>
          <p:cNvSpPr txBox="1"/>
          <p:nvPr/>
        </p:nvSpPr>
        <p:spPr>
          <a:xfrm>
            <a:off x="5672144" y="5133805"/>
            <a:ext cx="922047" cy="369332"/>
          </a:xfrm>
          <a:prstGeom prst="rect">
            <a:avLst/>
          </a:prstGeom>
          <a:noFill/>
        </p:spPr>
        <p:txBody>
          <a:bodyPr wrap="none" rtlCol="0">
            <a:spAutoFit/>
          </a:bodyPr>
          <a:lstStyle/>
          <a:p>
            <a:r>
              <a:rPr lang="en-US" dirty="0">
                <a:latin typeface="Montserrat Light" pitchFamily="2" charset="77"/>
              </a:rPr>
              <a:t>Equity</a:t>
            </a:r>
          </a:p>
        </p:txBody>
      </p:sp>
      <p:pic>
        <p:nvPicPr>
          <p:cNvPr id="14" name="Picture 13">
            <a:extLst>
              <a:ext uri="{FF2B5EF4-FFF2-40B4-BE49-F238E27FC236}">
                <a16:creationId xmlns:a16="http://schemas.microsoft.com/office/drawing/2014/main" id="{44E834AA-62B4-E200-0DB9-65954457C25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61809" y="2948811"/>
            <a:ext cx="3175000" cy="2463800"/>
          </a:xfrm>
          <a:prstGeom prst="rect">
            <a:avLst/>
          </a:prstGeom>
        </p:spPr>
      </p:pic>
      <p:sp>
        <p:nvSpPr>
          <p:cNvPr id="15" name="TextBox 14">
            <a:extLst>
              <a:ext uri="{FF2B5EF4-FFF2-40B4-BE49-F238E27FC236}">
                <a16:creationId xmlns:a16="http://schemas.microsoft.com/office/drawing/2014/main" id="{F22C9C20-A69F-8757-AB14-8A96FD6F408F}"/>
              </a:ext>
            </a:extLst>
          </p:cNvPr>
          <p:cNvSpPr txBox="1"/>
          <p:nvPr/>
        </p:nvSpPr>
        <p:spPr>
          <a:xfrm>
            <a:off x="8190568" y="5150739"/>
            <a:ext cx="2616422" cy="369332"/>
          </a:xfrm>
          <a:prstGeom prst="rect">
            <a:avLst/>
          </a:prstGeom>
          <a:noFill/>
        </p:spPr>
        <p:txBody>
          <a:bodyPr wrap="none" rtlCol="0">
            <a:spAutoFit/>
          </a:bodyPr>
          <a:lstStyle/>
          <a:p>
            <a:r>
              <a:rPr lang="en-US" dirty="0">
                <a:latin typeface="Montserrat Light" pitchFamily="2" charset="77"/>
              </a:rPr>
              <a:t>Reseller relationships</a:t>
            </a:r>
          </a:p>
        </p:txBody>
      </p:sp>
      <p:sp>
        <p:nvSpPr>
          <p:cNvPr id="16" name="TextBox 15">
            <a:extLst>
              <a:ext uri="{FF2B5EF4-FFF2-40B4-BE49-F238E27FC236}">
                <a16:creationId xmlns:a16="http://schemas.microsoft.com/office/drawing/2014/main" id="{3D57B746-7A3B-6018-2F4C-B63AB33752E6}"/>
              </a:ext>
            </a:extLst>
          </p:cNvPr>
          <p:cNvSpPr txBox="1"/>
          <p:nvPr/>
        </p:nvSpPr>
        <p:spPr>
          <a:xfrm>
            <a:off x="4734030" y="5805796"/>
            <a:ext cx="3127779" cy="369332"/>
          </a:xfrm>
          <a:prstGeom prst="rect">
            <a:avLst/>
          </a:prstGeom>
          <a:noFill/>
        </p:spPr>
        <p:txBody>
          <a:bodyPr wrap="none" rtlCol="0">
            <a:spAutoFit/>
          </a:bodyPr>
          <a:lstStyle/>
          <a:p>
            <a:r>
              <a:rPr lang="en-US" dirty="0">
                <a:latin typeface="Montserrat Light" pitchFamily="2" charset="77"/>
              </a:rPr>
              <a:t>Any combination of these</a:t>
            </a:r>
          </a:p>
        </p:txBody>
      </p:sp>
      <p:cxnSp>
        <p:nvCxnSpPr>
          <p:cNvPr id="21" name="Straight Arrow Connector 20">
            <a:extLst>
              <a:ext uri="{FF2B5EF4-FFF2-40B4-BE49-F238E27FC236}">
                <a16:creationId xmlns:a16="http://schemas.microsoft.com/office/drawing/2014/main" id="{2C1F789C-82F4-FB65-3D79-2426E0F8C23C}"/>
              </a:ext>
            </a:extLst>
          </p:cNvPr>
          <p:cNvCxnSpPr>
            <a:cxnSpLocks/>
            <a:stCxn id="16" idx="1"/>
          </p:cNvCxnSpPr>
          <p:nvPr/>
        </p:nvCxnSpPr>
        <p:spPr>
          <a:xfrm flipH="1" flipV="1">
            <a:off x="3565096" y="5547534"/>
            <a:ext cx="1168934" cy="442928"/>
          </a:xfrm>
          <a:prstGeom prst="straightConnector1">
            <a:avLst/>
          </a:prstGeom>
          <a:ln w="12700">
            <a:tailEnd type="triangle"/>
          </a:ln>
        </p:spPr>
        <p:style>
          <a:lnRef idx="1">
            <a:schemeClr val="accent2"/>
          </a:lnRef>
          <a:fillRef idx="0">
            <a:schemeClr val="accent2"/>
          </a:fillRef>
          <a:effectRef idx="0">
            <a:schemeClr val="accent2"/>
          </a:effectRef>
          <a:fontRef idx="minor">
            <a:schemeClr val="tx1"/>
          </a:fontRef>
        </p:style>
      </p:cxnSp>
      <p:cxnSp>
        <p:nvCxnSpPr>
          <p:cNvPr id="23" name="Straight Arrow Connector 22">
            <a:extLst>
              <a:ext uri="{FF2B5EF4-FFF2-40B4-BE49-F238E27FC236}">
                <a16:creationId xmlns:a16="http://schemas.microsoft.com/office/drawing/2014/main" id="{89C6ECF2-9D7B-4DB1-91A3-3178C9992139}"/>
              </a:ext>
            </a:extLst>
          </p:cNvPr>
          <p:cNvCxnSpPr>
            <a:cxnSpLocks/>
          </p:cNvCxnSpPr>
          <p:nvPr/>
        </p:nvCxnSpPr>
        <p:spPr>
          <a:xfrm flipV="1">
            <a:off x="7861809" y="5563048"/>
            <a:ext cx="1032933" cy="446529"/>
          </a:xfrm>
          <a:prstGeom prst="straightConnector1">
            <a:avLst/>
          </a:prstGeom>
          <a:ln w="12700">
            <a:tailEnd type="triangle"/>
          </a:ln>
        </p:spPr>
        <p:style>
          <a:lnRef idx="1">
            <a:schemeClr val="accent2"/>
          </a:lnRef>
          <a:fillRef idx="0">
            <a:schemeClr val="accent2"/>
          </a:fillRef>
          <a:effectRef idx="0">
            <a:schemeClr val="accent2"/>
          </a:effectRef>
          <a:fontRef idx="minor">
            <a:schemeClr val="tx1"/>
          </a:fontRef>
        </p:style>
      </p:cxnSp>
      <p:cxnSp>
        <p:nvCxnSpPr>
          <p:cNvPr id="25" name="Straight Arrow Connector 24">
            <a:extLst>
              <a:ext uri="{FF2B5EF4-FFF2-40B4-BE49-F238E27FC236}">
                <a16:creationId xmlns:a16="http://schemas.microsoft.com/office/drawing/2014/main" id="{3F2DDA4B-619F-B76C-5C50-EB15B1B25002}"/>
              </a:ext>
            </a:extLst>
          </p:cNvPr>
          <p:cNvCxnSpPr>
            <a:cxnSpLocks/>
            <a:endCxn id="12" idx="2"/>
          </p:cNvCxnSpPr>
          <p:nvPr/>
        </p:nvCxnSpPr>
        <p:spPr>
          <a:xfrm flipV="1">
            <a:off x="6133168" y="5503137"/>
            <a:ext cx="0" cy="399270"/>
          </a:xfrm>
          <a:prstGeom prst="straightConnector1">
            <a:avLst/>
          </a:prstGeom>
          <a:ln w="12700">
            <a:tailEnd type="triangle"/>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7182C6ED-617E-2077-CF49-6E650D839D7D}"/>
              </a:ext>
            </a:extLst>
          </p:cNvPr>
          <p:cNvSpPr txBox="1"/>
          <p:nvPr/>
        </p:nvSpPr>
        <p:spPr>
          <a:xfrm>
            <a:off x="1300006" y="2098126"/>
            <a:ext cx="2847987" cy="646331"/>
          </a:xfrm>
          <a:prstGeom prst="rect">
            <a:avLst/>
          </a:prstGeom>
          <a:noFill/>
        </p:spPr>
        <p:txBody>
          <a:bodyPr wrap="square" rtlCol="0">
            <a:spAutoFit/>
          </a:bodyPr>
          <a:lstStyle/>
          <a:p>
            <a:r>
              <a:rPr lang="en-US" dirty="0">
                <a:latin typeface="Montserrat Light" pitchFamily="2" charset="77"/>
              </a:rPr>
              <a:t>Most like on again, off again dating</a:t>
            </a:r>
          </a:p>
        </p:txBody>
      </p:sp>
      <p:sp>
        <p:nvSpPr>
          <p:cNvPr id="13" name="TextBox 12">
            <a:extLst>
              <a:ext uri="{FF2B5EF4-FFF2-40B4-BE49-F238E27FC236}">
                <a16:creationId xmlns:a16="http://schemas.microsoft.com/office/drawing/2014/main" id="{559ED96B-A960-583F-839D-54FABFB3039B}"/>
              </a:ext>
            </a:extLst>
          </p:cNvPr>
          <p:cNvSpPr txBox="1"/>
          <p:nvPr/>
        </p:nvSpPr>
        <p:spPr>
          <a:xfrm>
            <a:off x="4970497" y="1871910"/>
            <a:ext cx="2654844" cy="1200329"/>
          </a:xfrm>
          <a:prstGeom prst="rect">
            <a:avLst/>
          </a:prstGeom>
          <a:noFill/>
        </p:spPr>
        <p:txBody>
          <a:bodyPr wrap="square" rtlCol="0">
            <a:spAutoFit/>
          </a:bodyPr>
          <a:lstStyle/>
          <a:p>
            <a:r>
              <a:rPr lang="en-US" dirty="0">
                <a:latin typeface="Montserrat Light" pitchFamily="2" charset="77"/>
              </a:rPr>
              <a:t>Most like marriage somewhere where divorce is almost impossible</a:t>
            </a:r>
          </a:p>
        </p:txBody>
      </p:sp>
      <p:sp>
        <p:nvSpPr>
          <p:cNvPr id="17" name="TextBox 16">
            <a:extLst>
              <a:ext uri="{FF2B5EF4-FFF2-40B4-BE49-F238E27FC236}">
                <a16:creationId xmlns:a16="http://schemas.microsoft.com/office/drawing/2014/main" id="{1A32059C-A59D-75CD-B993-04411C3996F4}"/>
              </a:ext>
            </a:extLst>
          </p:cNvPr>
          <p:cNvSpPr txBox="1"/>
          <p:nvPr/>
        </p:nvSpPr>
        <p:spPr>
          <a:xfrm>
            <a:off x="8190568" y="2003004"/>
            <a:ext cx="2354705" cy="923330"/>
          </a:xfrm>
          <a:prstGeom prst="rect">
            <a:avLst/>
          </a:prstGeom>
          <a:noFill/>
        </p:spPr>
        <p:txBody>
          <a:bodyPr wrap="square" rtlCol="0">
            <a:spAutoFit/>
          </a:bodyPr>
          <a:lstStyle/>
          <a:p>
            <a:r>
              <a:rPr lang="en-US" dirty="0">
                <a:latin typeface="Montserrat Light" pitchFamily="2" charset="77"/>
              </a:rPr>
              <a:t>Most like dating multiple people at once</a:t>
            </a:r>
          </a:p>
        </p:txBody>
      </p:sp>
      <p:sp>
        <p:nvSpPr>
          <p:cNvPr id="6" name="Title 1">
            <a:extLst>
              <a:ext uri="{FF2B5EF4-FFF2-40B4-BE49-F238E27FC236}">
                <a16:creationId xmlns:a16="http://schemas.microsoft.com/office/drawing/2014/main" id="{1ACE0BAB-A0A1-0258-5A55-3A12FEDEE793}"/>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rgbClr val="FF0000"/>
                </a:solidFill>
                <a:latin typeface="Montserrat Light" panose="00000400000000000000" pitchFamily="2" charset="0"/>
                <a:ea typeface="+mj-ea"/>
                <a:cs typeface="+mj-cs"/>
              </a:defRPr>
            </a:lvl1pPr>
          </a:lstStyle>
          <a:p>
            <a:r>
              <a:rPr lang="en-US" sz="2800" dirty="0"/>
              <a:t>What Are the Different Business Financing Options?</a:t>
            </a:r>
            <a:endParaRPr lang="en-SG" sz="2800" dirty="0"/>
          </a:p>
        </p:txBody>
      </p:sp>
      <p:sp>
        <p:nvSpPr>
          <p:cNvPr id="2" name="Footer Placeholder 3">
            <a:extLst>
              <a:ext uri="{FF2B5EF4-FFF2-40B4-BE49-F238E27FC236}">
                <a16:creationId xmlns:a16="http://schemas.microsoft.com/office/drawing/2014/main" id="{32E28527-035A-D6CE-C50D-BD3A862F37BE}"/>
              </a:ext>
            </a:extLst>
          </p:cNvPr>
          <p:cNvSpPr>
            <a:spLocks noGrp="1"/>
          </p:cNvSpPr>
          <p:nvPr>
            <p:ph type="ftr" sz="quarter" idx="11"/>
          </p:nvPr>
        </p:nvSpPr>
        <p:spPr>
          <a:xfrm>
            <a:off x="4158792" y="6554677"/>
            <a:ext cx="3874417" cy="185852"/>
          </a:xfrm>
        </p:spPr>
        <p:txBody>
          <a:bodyPr/>
          <a:lstStyle/>
          <a:p>
            <a:r>
              <a:rPr lang="en-US" dirty="0"/>
              <a:t>©2023 Proprietary. All Rights Reserved. </a:t>
            </a:r>
          </a:p>
        </p:txBody>
      </p:sp>
    </p:spTree>
    <p:extLst>
      <p:ext uri="{BB962C8B-B14F-4D97-AF65-F5344CB8AC3E}">
        <p14:creationId xmlns:p14="http://schemas.microsoft.com/office/powerpoint/2010/main" val="11333955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text, toy&#10;&#10;Description automatically generated">
            <a:extLst>
              <a:ext uri="{FF2B5EF4-FFF2-40B4-BE49-F238E27FC236}">
                <a16:creationId xmlns:a16="http://schemas.microsoft.com/office/drawing/2014/main" id="{3C3241EC-9141-65A6-5BF3-90BB209CE0D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74799" y="3068636"/>
            <a:ext cx="6991080" cy="3652839"/>
          </a:xfrm>
          <a:prstGeom prst="rect">
            <a:avLst/>
          </a:prstGeom>
          <a:noFill/>
        </p:spPr>
      </p:pic>
      <p:sp>
        <p:nvSpPr>
          <p:cNvPr id="2" name="Title 1">
            <a:extLst>
              <a:ext uri="{FF2B5EF4-FFF2-40B4-BE49-F238E27FC236}">
                <a16:creationId xmlns:a16="http://schemas.microsoft.com/office/drawing/2014/main" id="{3F899875-4AFC-2963-A034-CE07CAC2FDE3}"/>
              </a:ext>
            </a:extLst>
          </p:cNvPr>
          <p:cNvSpPr>
            <a:spLocks noGrp="1"/>
          </p:cNvSpPr>
          <p:nvPr>
            <p:ph type="title"/>
          </p:nvPr>
        </p:nvSpPr>
        <p:spPr>
          <a:xfrm>
            <a:off x="838200" y="365125"/>
            <a:ext cx="10515600" cy="1325563"/>
          </a:xfrm>
        </p:spPr>
        <p:txBody>
          <a:bodyPr anchor="ctr">
            <a:normAutofit/>
          </a:bodyPr>
          <a:lstStyle/>
          <a:p>
            <a:r>
              <a:rPr lang="en-SG" dirty="0"/>
              <a:t>Equity Financing - Pros</a:t>
            </a:r>
          </a:p>
        </p:txBody>
      </p:sp>
      <p:sp>
        <p:nvSpPr>
          <p:cNvPr id="3" name="Content Placeholder 2">
            <a:extLst>
              <a:ext uri="{FF2B5EF4-FFF2-40B4-BE49-F238E27FC236}">
                <a16:creationId xmlns:a16="http://schemas.microsoft.com/office/drawing/2014/main" id="{86DD8834-A60E-EF4F-6402-9868C3AC0AFA}"/>
              </a:ext>
            </a:extLst>
          </p:cNvPr>
          <p:cNvSpPr>
            <a:spLocks noGrp="1"/>
          </p:cNvSpPr>
          <p:nvPr>
            <p:ph sz="half" idx="1"/>
          </p:nvPr>
        </p:nvSpPr>
        <p:spPr>
          <a:xfrm>
            <a:off x="838200" y="1825625"/>
            <a:ext cx="10515600" cy="2032697"/>
          </a:xfrm>
        </p:spPr>
        <p:txBody>
          <a:bodyPr>
            <a:normAutofit fontScale="92500"/>
          </a:bodyPr>
          <a:lstStyle/>
          <a:p>
            <a:pPr>
              <a:lnSpc>
                <a:spcPct val="100000"/>
              </a:lnSpc>
            </a:pPr>
            <a:r>
              <a:rPr lang="en-SG" dirty="0"/>
              <a:t>With the right investor(s), equity financing can deliver more than just money; you may also benefit from connections, resources, guidance, skills and experience of the investors who have a stake in your business.</a:t>
            </a:r>
          </a:p>
          <a:p>
            <a:pPr>
              <a:lnSpc>
                <a:spcPct val="100000"/>
              </a:lnSpc>
            </a:pPr>
            <a:r>
              <a:rPr lang="en-SG" dirty="0"/>
              <a:t>May make your company appear more stable to potential customers and other outsiders</a:t>
            </a:r>
          </a:p>
          <a:p>
            <a:pPr>
              <a:lnSpc>
                <a:spcPct val="100000"/>
              </a:lnSpc>
            </a:pPr>
            <a:endParaRPr lang="en-SG" dirty="0"/>
          </a:p>
        </p:txBody>
      </p:sp>
      <p:sp>
        <p:nvSpPr>
          <p:cNvPr id="5" name="Slide Number Placeholder 4">
            <a:extLst>
              <a:ext uri="{FF2B5EF4-FFF2-40B4-BE49-F238E27FC236}">
                <a16:creationId xmlns:a16="http://schemas.microsoft.com/office/drawing/2014/main" id="{4648A11B-D545-43B6-8CE4-422B06CEBF63}"/>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7C782477-AB63-BF4D-B45C-362C5D0D1DCA}" type="slidenum">
              <a:rPr lang="en-US" smtClean="0"/>
              <a:pPr>
                <a:spcAft>
                  <a:spcPts val="600"/>
                </a:spcAft>
              </a:pPr>
              <a:t>30</a:t>
            </a:fld>
            <a:endParaRPr lang="en-US"/>
          </a:p>
        </p:txBody>
      </p:sp>
      <p:sp>
        <p:nvSpPr>
          <p:cNvPr id="6" name="Footer Placeholder 3">
            <a:extLst>
              <a:ext uri="{FF2B5EF4-FFF2-40B4-BE49-F238E27FC236}">
                <a16:creationId xmlns:a16="http://schemas.microsoft.com/office/drawing/2014/main" id="{9A3CA1D8-7E31-967C-8512-339FBB3BBB50}"/>
              </a:ext>
            </a:extLst>
          </p:cNvPr>
          <p:cNvSpPr>
            <a:spLocks noGrp="1"/>
          </p:cNvSpPr>
          <p:nvPr>
            <p:ph type="ftr" sz="quarter" idx="11"/>
          </p:nvPr>
        </p:nvSpPr>
        <p:spPr>
          <a:xfrm>
            <a:off x="4158792" y="6554677"/>
            <a:ext cx="3874417" cy="185852"/>
          </a:xfrm>
        </p:spPr>
        <p:txBody>
          <a:bodyPr/>
          <a:lstStyle/>
          <a:p>
            <a:r>
              <a:rPr lang="en-US" dirty="0"/>
              <a:t>©2023 Proprietary. All Rights Reserved. </a:t>
            </a:r>
          </a:p>
        </p:txBody>
      </p:sp>
    </p:spTree>
    <p:extLst>
      <p:ext uri="{BB962C8B-B14F-4D97-AF65-F5344CB8AC3E}">
        <p14:creationId xmlns:p14="http://schemas.microsoft.com/office/powerpoint/2010/main" val="16933754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99875-4AFC-2963-A034-CE07CAC2FDE3}"/>
              </a:ext>
            </a:extLst>
          </p:cNvPr>
          <p:cNvSpPr>
            <a:spLocks noGrp="1"/>
          </p:cNvSpPr>
          <p:nvPr>
            <p:ph type="title"/>
          </p:nvPr>
        </p:nvSpPr>
        <p:spPr>
          <a:xfrm>
            <a:off x="838200" y="365125"/>
            <a:ext cx="10515600" cy="1325563"/>
          </a:xfrm>
        </p:spPr>
        <p:txBody>
          <a:bodyPr anchor="ctr">
            <a:normAutofit/>
          </a:bodyPr>
          <a:lstStyle/>
          <a:p>
            <a:r>
              <a:rPr lang="en-SG" dirty="0"/>
              <a:t>Equity Financing – What Can Go Wrong?</a:t>
            </a:r>
          </a:p>
        </p:txBody>
      </p:sp>
      <p:pic>
        <p:nvPicPr>
          <p:cNvPr id="7" name="Picture 6">
            <a:extLst>
              <a:ext uri="{FF2B5EF4-FFF2-40B4-BE49-F238E27FC236}">
                <a16:creationId xmlns:a16="http://schemas.microsoft.com/office/drawing/2014/main" id="{2789FC15-3E84-183B-8E8F-3DED03A4BB6A}"/>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134414" y="1825625"/>
            <a:ext cx="4781281" cy="4015164"/>
          </a:xfrm>
          <a:prstGeom prst="rect">
            <a:avLst/>
          </a:prstGeom>
          <a:noFill/>
        </p:spPr>
      </p:pic>
      <p:sp>
        <p:nvSpPr>
          <p:cNvPr id="3" name="Content Placeholder 2">
            <a:extLst>
              <a:ext uri="{FF2B5EF4-FFF2-40B4-BE49-F238E27FC236}">
                <a16:creationId xmlns:a16="http://schemas.microsoft.com/office/drawing/2014/main" id="{86DD8834-A60E-EF4F-6402-9868C3AC0AFA}"/>
              </a:ext>
            </a:extLst>
          </p:cNvPr>
          <p:cNvSpPr>
            <a:spLocks noGrp="1"/>
          </p:cNvSpPr>
          <p:nvPr>
            <p:ph sz="half" idx="2"/>
          </p:nvPr>
        </p:nvSpPr>
        <p:spPr>
          <a:xfrm>
            <a:off x="6172200" y="1825625"/>
            <a:ext cx="5181600" cy="4351338"/>
          </a:xfrm>
        </p:spPr>
        <p:txBody>
          <a:bodyPr>
            <a:normAutofit lnSpcReduction="10000"/>
          </a:bodyPr>
          <a:lstStyle/>
          <a:p>
            <a:r>
              <a:rPr lang="en-SG" dirty="0"/>
              <a:t>Incompatibility/persistent disagreements </a:t>
            </a:r>
          </a:p>
          <a:p>
            <a:pPr lvl="1"/>
            <a:r>
              <a:rPr lang="en-SG" sz="2400" dirty="0"/>
              <a:t>Foreseeable or otherwise</a:t>
            </a:r>
          </a:p>
          <a:p>
            <a:r>
              <a:rPr lang="en-SG" b="1" dirty="0"/>
              <a:t>If</a:t>
            </a:r>
            <a:r>
              <a:rPr lang="en-SG" dirty="0"/>
              <a:t> there are disagreements, investors can potentially oust the founders, and/or take over the company</a:t>
            </a:r>
          </a:p>
          <a:p>
            <a:pPr lvl="1" indent="-284400"/>
            <a:r>
              <a:rPr lang="en-SG" sz="2400" dirty="0"/>
              <a:t>The terms of the investment will govern the investors’ power</a:t>
            </a:r>
          </a:p>
          <a:p>
            <a:pPr lvl="1" indent="-284400"/>
            <a:r>
              <a:rPr lang="en-SG" sz="2400" dirty="0"/>
              <a:t>As does the company’s ongoing needs for capital</a:t>
            </a:r>
          </a:p>
          <a:p>
            <a:pPr marL="457200" lvl="1" indent="0">
              <a:buNone/>
            </a:pPr>
            <a:endParaRPr lang="en-SG" sz="2400" dirty="0"/>
          </a:p>
          <a:p>
            <a:pPr lvl="1"/>
            <a:endParaRPr lang="en-SG" sz="2400" dirty="0"/>
          </a:p>
        </p:txBody>
      </p:sp>
      <p:sp>
        <p:nvSpPr>
          <p:cNvPr id="5" name="Slide Number Placeholder 4">
            <a:extLst>
              <a:ext uri="{FF2B5EF4-FFF2-40B4-BE49-F238E27FC236}">
                <a16:creationId xmlns:a16="http://schemas.microsoft.com/office/drawing/2014/main" id="{4648A11B-D545-43B6-8CE4-422B06CEBF63}"/>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7C782477-AB63-BF4D-B45C-362C5D0D1DCA}" type="slidenum">
              <a:rPr lang="en-US" smtClean="0"/>
              <a:pPr>
                <a:spcAft>
                  <a:spcPts val="600"/>
                </a:spcAft>
              </a:pPr>
              <a:t>31</a:t>
            </a:fld>
            <a:endParaRPr lang="en-US"/>
          </a:p>
        </p:txBody>
      </p:sp>
      <p:sp>
        <p:nvSpPr>
          <p:cNvPr id="6" name="Footer Placeholder 3">
            <a:extLst>
              <a:ext uri="{FF2B5EF4-FFF2-40B4-BE49-F238E27FC236}">
                <a16:creationId xmlns:a16="http://schemas.microsoft.com/office/drawing/2014/main" id="{71261F7A-A4A1-7D53-3C87-6DBE315995AB}"/>
              </a:ext>
            </a:extLst>
          </p:cNvPr>
          <p:cNvSpPr>
            <a:spLocks noGrp="1"/>
          </p:cNvSpPr>
          <p:nvPr>
            <p:ph type="ftr" sz="quarter" idx="11"/>
          </p:nvPr>
        </p:nvSpPr>
        <p:spPr>
          <a:xfrm>
            <a:off x="4158792" y="6554677"/>
            <a:ext cx="3874417" cy="185852"/>
          </a:xfrm>
        </p:spPr>
        <p:txBody>
          <a:bodyPr/>
          <a:lstStyle/>
          <a:p>
            <a:r>
              <a:rPr lang="en-US" dirty="0"/>
              <a:t>©2023 Proprietary. All Rights Reserved. </a:t>
            </a:r>
          </a:p>
        </p:txBody>
      </p:sp>
    </p:spTree>
    <p:extLst>
      <p:ext uri="{BB962C8B-B14F-4D97-AF65-F5344CB8AC3E}">
        <p14:creationId xmlns:p14="http://schemas.microsoft.com/office/powerpoint/2010/main" val="39686082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99875-4AFC-2963-A034-CE07CAC2FDE3}"/>
              </a:ext>
            </a:extLst>
          </p:cNvPr>
          <p:cNvSpPr>
            <a:spLocks noGrp="1"/>
          </p:cNvSpPr>
          <p:nvPr>
            <p:ph type="title"/>
          </p:nvPr>
        </p:nvSpPr>
        <p:spPr/>
        <p:txBody>
          <a:bodyPr/>
          <a:lstStyle/>
          <a:p>
            <a:r>
              <a:rPr lang="en-SG" dirty="0"/>
              <a:t>More Generally…</a:t>
            </a:r>
          </a:p>
        </p:txBody>
      </p:sp>
      <p:pic>
        <p:nvPicPr>
          <p:cNvPr id="7" name="Picture 6" descr="Diagram&#10;&#10;Description automatically generated">
            <a:extLst>
              <a:ext uri="{FF2B5EF4-FFF2-40B4-BE49-F238E27FC236}">
                <a16:creationId xmlns:a16="http://schemas.microsoft.com/office/drawing/2014/main" id="{CBA9F8EF-B2AE-0DDE-DB46-4F00A556F71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18396" y="2154237"/>
            <a:ext cx="6755208" cy="4567238"/>
          </a:xfrm>
          <a:prstGeom prst="rect">
            <a:avLst/>
          </a:prstGeom>
        </p:spPr>
      </p:pic>
      <p:sp>
        <p:nvSpPr>
          <p:cNvPr id="3" name="Content Placeholder 2">
            <a:extLst>
              <a:ext uri="{FF2B5EF4-FFF2-40B4-BE49-F238E27FC236}">
                <a16:creationId xmlns:a16="http://schemas.microsoft.com/office/drawing/2014/main" id="{86DD8834-A60E-EF4F-6402-9868C3AC0AFA}"/>
              </a:ext>
            </a:extLst>
          </p:cNvPr>
          <p:cNvSpPr>
            <a:spLocks noGrp="1"/>
          </p:cNvSpPr>
          <p:nvPr>
            <p:ph idx="1"/>
          </p:nvPr>
        </p:nvSpPr>
        <p:spPr>
          <a:xfrm>
            <a:off x="838200" y="1609725"/>
            <a:ext cx="10515600" cy="4567238"/>
          </a:xfrm>
        </p:spPr>
        <p:txBody>
          <a:bodyPr>
            <a:normAutofit/>
          </a:bodyPr>
          <a:lstStyle/>
          <a:p>
            <a:pPr>
              <a:lnSpc>
                <a:spcPct val="100000"/>
              </a:lnSpc>
            </a:pPr>
            <a:r>
              <a:rPr lang="en-SG" dirty="0"/>
              <a:t>Just as in personal relationships, things can change over time in ways you don’t expect</a:t>
            </a:r>
          </a:p>
          <a:p>
            <a:pPr marL="457200" lvl="1" indent="0">
              <a:buNone/>
            </a:pPr>
            <a:endParaRPr lang="en-SG" dirty="0"/>
          </a:p>
          <a:p>
            <a:pPr lvl="1"/>
            <a:endParaRPr lang="en-SG" dirty="0"/>
          </a:p>
        </p:txBody>
      </p:sp>
      <p:sp>
        <p:nvSpPr>
          <p:cNvPr id="5" name="Slide Number Placeholder 4">
            <a:extLst>
              <a:ext uri="{FF2B5EF4-FFF2-40B4-BE49-F238E27FC236}">
                <a16:creationId xmlns:a16="http://schemas.microsoft.com/office/drawing/2014/main" id="{4648A11B-D545-43B6-8CE4-422B06CEBF63}"/>
              </a:ext>
            </a:extLst>
          </p:cNvPr>
          <p:cNvSpPr>
            <a:spLocks noGrp="1"/>
          </p:cNvSpPr>
          <p:nvPr>
            <p:ph type="sldNum" sz="quarter" idx="12"/>
          </p:nvPr>
        </p:nvSpPr>
        <p:spPr/>
        <p:txBody>
          <a:bodyPr/>
          <a:lstStyle/>
          <a:p>
            <a:fld id="{7C782477-AB63-BF4D-B45C-362C5D0D1DCA}" type="slidenum">
              <a:rPr lang="en-US" smtClean="0"/>
              <a:t>32</a:t>
            </a:fld>
            <a:endParaRPr lang="en-US" dirty="0"/>
          </a:p>
        </p:txBody>
      </p:sp>
      <p:sp>
        <p:nvSpPr>
          <p:cNvPr id="6" name="Footer Placeholder 3">
            <a:extLst>
              <a:ext uri="{FF2B5EF4-FFF2-40B4-BE49-F238E27FC236}">
                <a16:creationId xmlns:a16="http://schemas.microsoft.com/office/drawing/2014/main" id="{AFD0D8C1-A045-D73D-67D7-92CB5ED9FC2C}"/>
              </a:ext>
            </a:extLst>
          </p:cNvPr>
          <p:cNvSpPr>
            <a:spLocks noGrp="1"/>
          </p:cNvSpPr>
          <p:nvPr>
            <p:ph type="ftr" sz="quarter" idx="11"/>
          </p:nvPr>
        </p:nvSpPr>
        <p:spPr>
          <a:xfrm>
            <a:off x="4158792" y="6554677"/>
            <a:ext cx="3874417" cy="185852"/>
          </a:xfrm>
        </p:spPr>
        <p:txBody>
          <a:bodyPr/>
          <a:lstStyle/>
          <a:p>
            <a:r>
              <a:rPr lang="en-US" dirty="0"/>
              <a:t>©2023 Proprietary. All Rights Reserved. </a:t>
            </a:r>
          </a:p>
        </p:txBody>
      </p:sp>
    </p:spTree>
    <p:extLst>
      <p:ext uri="{BB962C8B-B14F-4D97-AF65-F5344CB8AC3E}">
        <p14:creationId xmlns:p14="http://schemas.microsoft.com/office/powerpoint/2010/main" val="813275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7EA3B-125F-F96A-A36C-C4A2B5563397}"/>
              </a:ext>
            </a:extLst>
          </p:cNvPr>
          <p:cNvSpPr>
            <a:spLocks noGrp="1"/>
          </p:cNvSpPr>
          <p:nvPr>
            <p:ph type="title"/>
          </p:nvPr>
        </p:nvSpPr>
        <p:spPr/>
        <p:txBody>
          <a:bodyPr/>
          <a:lstStyle/>
          <a:p>
            <a:r>
              <a:rPr lang="en-US" dirty="0"/>
              <a:t>What Do Investors Want?</a:t>
            </a:r>
          </a:p>
        </p:txBody>
      </p:sp>
      <p:sp>
        <p:nvSpPr>
          <p:cNvPr id="3" name="Content Placeholder 2">
            <a:extLst>
              <a:ext uri="{FF2B5EF4-FFF2-40B4-BE49-F238E27FC236}">
                <a16:creationId xmlns:a16="http://schemas.microsoft.com/office/drawing/2014/main" id="{DA87686C-C891-92D1-E29A-96C5D1079372}"/>
              </a:ext>
            </a:extLst>
          </p:cNvPr>
          <p:cNvSpPr>
            <a:spLocks noGrp="1"/>
          </p:cNvSpPr>
          <p:nvPr>
            <p:ph idx="1"/>
          </p:nvPr>
        </p:nvSpPr>
        <p:spPr/>
        <p:txBody>
          <a:bodyPr>
            <a:normAutofit/>
          </a:bodyPr>
          <a:lstStyle/>
          <a:p>
            <a:pPr>
              <a:lnSpc>
                <a:spcPct val="100000"/>
              </a:lnSpc>
            </a:pPr>
            <a:r>
              <a:rPr lang="en-US" dirty="0"/>
              <a:t>To get multiples of their investment back through an exit </a:t>
            </a:r>
            <a:r>
              <a:rPr lang="en-US" dirty="0">
                <a:sym typeface="Wingdings" pitchFamily="2" charset="2"/>
              </a:rPr>
              <a:t> they want you to sell the company or go public</a:t>
            </a:r>
          </a:p>
          <a:p>
            <a:pPr lvl="1"/>
            <a:r>
              <a:rPr lang="en-US" dirty="0">
                <a:sym typeface="Wingdings" pitchFamily="2" charset="2"/>
              </a:rPr>
              <a:t>Otherwise they do not make any money</a:t>
            </a:r>
          </a:p>
          <a:p>
            <a:pPr lvl="1"/>
            <a:endParaRPr lang="en-US" dirty="0"/>
          </a:p>
          <a:p>
            <a:pPr marL="457200" lvl="1" indent="0">
              <a:buNone/>
            </a:pPr>
            <a:endParaRPr lang="en-US" dirty="0"/>
          </a:p>
        </p:txBody>
      </p:sp>
      <p:sp>
        <p:nvSpPr>
          <p:cNvPr id="5" name="Slide Number Placeholder 4">
            <a:extLst>
              <a:ext uri="{FF2B5EF4-FFF2-40B4-BE49-F238E27FC236}">
                <a16:creationId xmlns:a16="http://schemas.microsoft.com/office/drawing/2014/main" id="{7A0DEAA7-DBCB-20C9-BA42-952552259A3D}"/>
              </a:ext>
            </a:extLst>
          </p:cNvPr>
          <p:cNvSpPr>
            <a:spLocks noGrp="1"/>
          </p:cNvSpPr>
          <p:nvPr>
            <p:ph type="sldNum" sz="quarter" idx="12"/>
          </p:nvPr>
        </p:nvSpPr>
        <p:spPr/>
        <p:txBody>
          <a:bodyPr/>
          <a:lstStyle/>
          <a:p>
            <a:fld id="{7C782477-AB63-BF4D-B45C-362C5D0D1DCA}" type="slidenum">
              <a:rPr lang="en-US" smtClean="0"/>
              <a:t>33</a:t>
            </a:fld>
            <a:endParaRPr lang="en-US"/>
          </a:p>
        </p:txBody>
      </p:sp>
      <p:pic>
        <p:nvPicPr>
          <p:cNvPr id="7" name="Picture 6">
            <a:extLst>
              <a:ext uri="{FF2B5EF4-FFF2-40B4-BE49-F238E27FC236}">
                <a16:creationId xmlns:a16="http://schemas.microsoft.com/office/drawing/2014/main" id="{E58FEE5D-4A22-E6EE-DED4-CA9BA79AC0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53734" y="3429000"/>
            <a:ext cx="7772400" cy="2277070"/>
          </a:xfrm>
          <a:prstGeom prst="rect">
            <a:avLst/>
          </a:prstGeom>
        </p:spPr>
      </p:pic>
      <p:sp>
        <p:nvSpPr>
          <p:cNvPr id="6" name="Footer Placeholder 3">
            <a:extLst>
              <a:ext uri="{FF2B5EF4-FFF2-40B4-BE49-F238E27FC236}">
                <a16:creationId xmlns:a16="http://schemas.microsoft.com/office/drawing/2014/main" id="{EDFB695F-21D8-F8F6-41DE-F481EB0990D0}"/>
              </a:ext>
            </a:extLst>
          </p:cNvPr>
          <p:cNvSpPr>
            <a:spLocks noGrp="1"/>
          </p:cNvSpPr>
          <p:nvPr>
            <p:ph type="ftr" sz="quarter" idx="11"/>
          </p:nvPr>
        </p:nvSpPr>
        <p:spPr>
          <a:xfrm>
            <a:off x="4158792" y="6554677"/>
            <a:ext cx="3874417" cy="185852"/>
          </a:xfrm>
        </p:spPr>
        <p:txBody>
          <a:bodyPr/>
          <a:lstStyle/>
          <a:p>
            <a:r>
              <a:rPr lang="en-US" dirty="0"/>
              <a:t>©2023 Proprietary. All Rights Reserved. </a:t>
            </a:r>
          </a:p>
        </p:txBody>
      </p:sp>
    </p:spTree>
    <p:extLst>
      <p:ext uri="{BB962C8B-B14F-4D97-AF65-F5344CB8AC3E}">
        <p14:creationId xmlns:p14="http://schemas.microsoft.com/office/powerpoint/2010/main" val="20737620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in a room&#10;&#10;Description automatically generated with low confidence">
            <a:extLst>
              <a:ext uri="{FF2B5EF4-FFF2-40B4-BE49-F238E27FC236}">
                <a16:creationId xmlns:a16="http://schemas.microsoft.com/office/drawing/2014/main" id="{4EE5C89F-AD60-6B7D-9E0E-35F498739B1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362200" y="3911374"/>
            <a:ext cx="7772400" cy="2946626"/>
          </a:xfrm>
          <a:prstGeom prst="rect">
            <a:avLst/>
          </a:prstGeom>
        </p:spPr>
      </p:pic>
      <p:sp>
        <p:nvSpPr>
          <p:cNvPr id="2" name="Title 1">
            <a:extLst>
              <a:ext uri="{FF2B5EF4-FFF2-40B4-BE49-F238E27FC236}">
                <a16:creationId xmlns:a16="http://schemas.microsoft.com/office/drawing/2014/main" id="{CAD7EA3B-125F-F96A-A36C-C4A2B5563397}"/>
              </a:ext>
            </a:extLst>
          </p:cNvPr>
          <p:cNvSpPr>
            <a:spLocks noGrp="1"/>
          </p:cNvSpPr>
          <p:nvPr>
            <p:ph type="title"/>
          </p:nvPr>
        </p:nvSpPr>
        <p:spPr>
          <a:xfrm>
            <a:off x="838200" y="365125"/>
            <a:ext cx="10515600" cy="1325563"/>
          </a:xfrm>
        </p:spPr>
        <p:txBody>
          <a:bodyPr anchor="ctr">
            <a:normAutofit/>
          </a:bodyPr>
          <a:lstStyle/>
          <a:p>
            <a:r>
              <a:rPr lang="en-US" dirty="0"/>
              <a:t>What Else Do Investors Want?</a:t>
            </a:r>
          </a:p>
        </p:txBody>
      </p:sp>
      <p:sp>
        <p:nvSpPr>
          <p:cNvPr id="3" name="Content Placeholder 2">
            <a:extLst>
              <a:ext uri="{FF2B5EF4-FFF2-40B4-BE49-F238E27FC236}">
                <a16:creationId xmlns:a16="http://schemas.microsoft.com/office/drawing/2014/main" id="{DA87686C-C891-92D1-E29A-96C5D1079372}"/>
              </a:ext>
            </a:extLst>
          </p:cNvPr>
          <p:cNvSpPr>
            <a:spLocks noGrp="1"/>
          </p:cNvSpPr>
          <p:nvPr>
            <p:ph sz="half" idx="1"/>
          </p:nvPr>
        </p:nvSpPr>
        <p:spPr>
          <a:xfrm>
            <a:off x="838200" y="1690688"/>
            <a:ext cx="10515600" cy="2240537"/>
          </a:xfrm>
        </p:spPr>
        <p:txBody>
          <a:bodyPr>
            <a:noAutofit/>
          </a:bodyPr>
          <a:lstStyle/>
          <a:p>
            <a:r>
              <a:rPr lang="en-US" sz="2000" dirty="0"/>
              <a:t>To be associated with success, not failure</a:t>
            </a:r>
          </a:p>
          <a:p>
            <a:r>
              <a:rPr lang="en-US" sz="2000" dirty="0"/>
              <a:t>To have rewarding interactions with the company </a:t>
            </a:r>
          </a:p>
          <a:p>
            <a:r>
              <a:rPr lang="en-US" sz="2000" dirty="0"/>
              <a:t>Sometimes to strengthen their existing portfolio companies</a:t>
            </a:r>
          </a:p>
          <a:p>
            <a:pPr lvl="1"/>
            <a:r>
              <a:rPr lang="en-US" dirty="0"/>
              <a:t>Example: if they already have a machine vision company, it could benefit by an investment in a drone company that would become its customer.</a:t>
            </a:r>
          </a:p>
          <a:p>
            <a:r>
              <a:rPr lang="en-US" sz="2000" dirty="0"/>
              <a:t>CYA, in the event of failure</a:t>
            </a:r>
          </a:p>
        </p:txBody>
      </p:sp>
      <p:sp>
        <p:nvSpPr>
          <p:cNvPr id="5" name="Slide Number Placeholder 4">
            <a:extLst>
              <a:ext uri="{FF2B5EF4-FFF2-40B4-BE49-F238E27FC236}">
                <a16:creationId xmlns:a16="http://schemas.microsoft.com/office/drawing/2014/main" id="{7A0DEAA7-DBCB-20C9-BA42-952552259A3D}"/>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7C782477-AB63-BF4D-B45C-362C5D0D1DCA}" type="slidenum">
              <a:rPr lang="en-US" smtClean="0"/>
              <a:pPr>
                <a:spcAft>
                  <a:spcPts val="600"/>
                </a:spcAft>
              </a:pPr>
              <a:t>34</a:t>
            </a:fld>
            <a:endParaRPr lang="en-US"/>
          </a:p>
        </p:txBody>
      </p:sp>
      <p:sp>
        <p:nvSpPr>
          <p:cNvPr id="6" name="Footer Placeholder 3">
            <a:extLst>
              <a:ext uri="{FF2B5EF4-FFF2-40B4-BE49-F238E27FC236}">
                <a16:creationId xmlns:a16="http://schemas.microsoft.com/office/drawing/2014/main" id="{47247D19-F456-1E3A-398E-06102385BDB3}"/>
              </a:ext>
            </a:extLst>
          </p:cNvPr>
          <p:cNvSpPr>
            <a:spLocks noGrp="1"/>
          </p:cNvSpPr>
          <p:nvPr>
            <p:ph type="ftr" sz="quarter" idx="11"/>
          </p:nvPr>
        </p:nvSpPr>
        <p:spPr>
          <a:xfrm>
            <a:off x="4158792" y="6554677"/>
            <a:ext cx="3874417" cy="185852"/>
          </a:xfrm>
        </p:spPr>
        <p:txBody>
          <a:bodyPr/>
          <a:lstStyle/>
          <a:p>
            <a:r>
              <a:rPr lang="en-US" dirty="0"/>
              <a:t>©2023 Proprietary. All Rights Reserved. </a:t>
            </a:r>
          </a:p>
        </p:txBody>
      </p:sp>
    </p:spTree>
    <p:extLst>
      <p:ext uri="{BB962C8B-B14F-4D97-AF65-F5344CB8AC3E}">
        <p14:creationId xmlns:p14="http://schemas.microsoft.com/office/powerpoint/2010/main" val="29016239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81D4E-3E13-A24E-57BD-B64A502ED9B8}"/>
              </a:ext>
            </a:extLst>
          </p:cNvPr>
          <p:cNvSpPr>
            <a:spLocks noGrp="1"/>
          </p:cNvSpPr>
          <p:nvPr>
            <p:ph type="title"/>
          </p:nvPr>
        </p:nvSpPr>
        <p:spPr>
          <a:xfrm>
            <a:off x="831850" y="2495550"/>
            <a:ext cx="10515600" cy="1133475"/>
          </a:xfrm>
        </p:spPr>
        <p:txBody>
          <a:bodyPr/>
          <a:lstStyle/>
          <a:p>
            <a:pPr algn="ctr"/>
            <a:r>
              <a:rPr lang="en-US" dirty="0"/>
              <a:t>Resellers</a:t>
            </a:r>
          </a:p>
        </p:txBody>
      </p:sp>
      <p:sp>
        <p:nvSpPr>
          <p:cNvPr id="5" name="Slide Number Placeholder 4">
            <a:extLst>
              <a:ext uri="{FF2B5EF4-FFF2-40B4-BE49-F238E27FC236}">
                <a16:creationId xmlns:a16="http://schemas.microsoft.com/office/drawing/2014/main" id="{E15FE27E-7D9D-D738-1DA6-1D3AA33C03CC}"/>
              </a:ext>
            </a:extLst>
          </p:cNvPr>
          <p:cNvSpPr>
            <a:spLocks noGrp="1"/>
          </p:cNvSpPr>
          <p:nvPr>
            <p:ph type="sldNum" sz="quarter" idx="12"/>
          </p:nvPr>
        </p:nvSpPr>
        <p:spPr/>
        <p:txBody>
          <a:bodyPr/>
          <a:lstStyle/>
          <a:p>
            <a:fld id="{7C782477-AB63-BF4D-B45C-362C5D0D1DCA}" type="slidenum">
              <a:rPr lang="en-US" smtClean="0"/>
              <a:t>35</a:t>
            </a:fld>
            <a:endParaRPr lang="en-US"/>
          </a:p>
        </p:txBody>
      </p:sp>
      <p:sp>
        <p:nvSpPr>
          <p:cNvPr id="6" name="Rectangle 5">
            <a:extLst>
              <a:ext uri="{FF2B5EF4-FFF2-40B4-BE49-F238E27FC236}">
                <a16:creationId xmlns:a16="http://schemas.microsoft.com/office/drawing/2014/main" id="{A5A58942-0877-9D49-7A6A-9818D2B08013}"/>
              </a:ext>
            </a:extLst>
          </p:cNvPr>
          <p:cNvSpPr/>
          <p:nvPr/>
        </p:nvSpPr>
        <p:spPr>
          <a:xfrm>
            <a:off x="-1" y="0"/>
            <a:ext cx="72000" cy="6858000"/>
          </a:xfrm>
          <a:prstGeom prst="rect">
            <a:avLst/>
          </a:prstGeom>
          <a:solidFill>
            <a:srgbClr val="F31A1A"/>
          </a:solidFill>
          <a:ln>
            <a:solidFill>
              <a:srgbClr val="F31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3">
            <a:extLst>
              <a:ext uri="{FF2B5EF4-FFF2-40B4-BE49-F238E27FC236}">
                <a16:creationId xmlns:a16="http://schemas.microsoft.com/office/drawing/2014/main" id="{E28C5EBE-552C-4D77-1877-342638A78731}"/>
              </a:ext>
            </a:extLst>
          </p:cNvPr>
          <p:cNvSpPr>
            <a:spLocks noGrp="1"/>
          </p:cNvSpPr>
          <p:nvPr>
            <p:ph type="ftr" sz="quarter" idx="11"/>
          </p:nvPr>
        </p:nvSpPr>
        <p:spPr>
          <a:xfrm>
            <a:off x="4158792" y="6554677"/>
            <a:ext cx="3874417" cy="185852"/>
          </a:xfrm>
        </p:spPr>
        <p:txBody>
          <a:bodyPr/>
          <a:lstStyle/>
          <a:p>
            <a:r>
              <a:rPr lang="en-US" dirty="0"/>
              <a:t>©2023 Proprietary. All Rights Reserved. </a:t>
            </a:r>
          </a:p>
        </p:txBody>
      </p:sp>
    </p:spTree>
    <p:extLst>
      <p:ext uri="{BB962C8B-B14F-4D97-AF65-F5344CB8AC3E}">
        <p14:creationId xmlns:p14="http://schemas.microsoft.com/office/powerpoint/2010/main" val="42099967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A8747-9D52-A117-674E-EDBDAEECA56D}"/>
              </a:ext>
            </a:extLst>
          </p:cNvPr>
          <p:cNvSpPr>
            <a:spLocks noGrp="1"/>
          </p:cNvSpPr>
          <p:nvPr>
            <p:ph type="title"/>
          </p:nvPr>
        </p:nvSpPr>
        <p:spPr>
          <a:xfrm>
            <a:off x="838200" y="71632"/>
            <a:ext cx="10515600" cy="1325563"/>
          </a:xfrm>
        </p:spPr>
        <p:txBody>
          <a:bodyPr/>
          <a:lstStyle/>
          <a:p>
            <a:r>
              <a:rPr lang="en-US" dirty="0"/>
              <a:t>Resellers</a:t>
            </a:r>
          </a:p>
        </p:txBody>
      </p:sp>
      <p:sp>
        <p:nvSpPr>
          <p:cNvPr id="3" name="Content Placeholder 2">
            <a:extLst>
              <a:ext uri="{FF2B5EF4-FFF2-40B4-BE49-F238E27FC236}">
                <a16:creationId xmlns:a16="http://schemas.microsoft.com/office/drawing/2014/main" id="{07996AEC-F5BE-34B3-0635-C39904784BBD}"/>
              </a:ext>
            </a:extLst>
          </p:cNvPr>
          <p:cNvSpPr>
            <a:spLocks noGrp="1"/>
          </p:cNvSpPr>
          <p:nvPr>
            <p:ph idx="1"/>
          </p:nvPr>
        </p:nvSpPr>
        <p:spPr>
          <a:xfrm>
            <a:off x="838200" y="4652433"/>
            <a:ext cx="3412067" cy="2069042"/>
          </a:xfrm>
        </p:spPr>
        <p:txBody>
          <a:bodyPr>
            <a:normAutofit/>
          </a:bodyPr>
          <a:lstStyle/>
          <a:p>
            <a:r>
              <a:rPr lang="en-US" dirty="0"/>
              <a:t>Can be geographic (e.g. North America or English-speaking countries) </a:t>
            </a:r>
          </a:p>
        </p:txBody>
      </p:sp>
      <p:sp>
        <p:nvSpPr>
          <p:cNvPr id="5" name="Slide Number Placeholder 4">
            <a:extLst>
              <a:ext uri="{FF2B5EF4-FFF2-40B4-BE49-F238E27FC236}">
                <a16:creationId xmlns:a16="http://schemas.microsoft.com/office/drawing/2014/main" id="{6A306700-290D-6C91-D869-64425AF11424}"/>
              </a:ext>
            </a:extLst>
          </p:cNvPr>
          <p:cNvSpPr>
            <a:spLocks noGrp="1"/>
          </p:cNvSpPr>
          <p:nvPr>
            <p:ph type="sldNum" sz="quarter" idx="12"/>
          </p:nvPr>
        </p:nvSpPr>
        <p:spPr/>
        <p:txBody>
          <a:bodyPr/>
          <a:lstStyle/>
          <a:p>
            <a:fld id="{7C782477-AB63-BF4D-B45C-362C5D0D1DCA}" type="slidenum">
              <a:rPr lang="en-US" smtClean="0"/>
              <a:t>36</a:t>
            </a:fld>
            <a:endParaRPr lang="en-US"/>
          </a:p>
        </p:txBody>
      </p:sp>
      <p:sp>
        <p:nvSpPr>
          <p:cNvPr id="6" name="Content Placeholder 2">
            <a:extLst>
              <a:ext uri="{FF2B5EF4-FFF2-40B4-BE49-F238E27FC236}">
                <a16:creationId xmlns:a16="http://schemas.microsoft.com/office/drawing/2014/main" id="{C119041A-988F-ED3E-4696-4A2AA9D8FAD5}"/>
              </a:ext>
            </a:extLst>
          </p:cNvPr>
          <p:cNvSpPr txBox="1">
            <a:spLocks/>
          </p:cNvSpPr>
          <p:nvPr/>
        </p:nvSpPr>
        <p:spPr>
          <a:xfrm>
            <a:off x="4351867" y="4652433"/>
            <a:ext cx="3699933" cy="20690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500"/>
              </a:spcAft>
              <a:buClr>
                <a:srgbClr val="F31A1A"/>
              </a:buClr>
              <a:buFont typeface="Arial" panose="020B0604020202020204" pitchFamily="34" charset="0"/>
              <a:buChar char="•"/>
              <a:defRPr sz="2400" kern="1200">
                <a:solidFill>
                  <a:schemeClr val="tx1"/>
                </a:solidFill>
                <a:latin typeface="Montserrat Light" panose="00000400000000000000" pitchFamily="2" charset="0"/>
                <a:ea typeface="+mn-ea"/>
                <a:cs typeface="+mn-cs"/>
              </a:defRPr>
            </a:lvl1pPr>
            <a:lvl2pPr marL="685800" indent="-228600" algn="l" defTabSz="914400" rtl="0" eaLnBrk="1" latinLnBrk="0" hangingPunct="1">
              <a:lnSpc>
                <a:spcPct val="90000"/>
              </a:lnSpc>
              <a:spcBef>
                <a:spcPts val="500"/>
              </a:spcBef>
              <a:spcAft>
                <a:spcPts val="500"/>
              </a:spcAft>
              <a:buClr>
                <a:srgbClr val="F31A1A"/>
              </a:buClr>
              <a:buFont typeface="Wingdings" panose="05000000000000000000" pitchFamily="2" charset="2"/>
              <a:buChar char="ü"/>
              <a:defRPr sz="2000" kern="1200">
                <a:solidFill>
                  <a:schemeClr val="tx1"/>
                </a:solidFill>
                <a:latin typeface="Montserrat Light" panose="00000400000000000000" pitchFamily="2" charset="0"/>
                <a:ea typeface="+mn-ea"/>
                <a:cs typeface="+mn-cs"/>
              </a:defRPr>
            </a:lvl2pPr>
            <a:lvl3pPr marL="1143000" indent="-228600" algn="l" defTabSz="914400" rtl="0" eaLnBrk="1" latinLnBrk="0" hangingPunct="1">
              <a:lnSpc>
                <a:spcPct val="90000"/>
              </a:lnSpc>
              <a:spcBef>
                <a:spcPts val="500"/>
              </a:spcBef>
              <a:spcAft>
                <a:spcPts val="500"/>
              </a:spcAft>
              <a:buClr>
                <a:srgbClr val="F31A1A"/>
              </a:buClr>
              <a:buFont typeface="Wingdings" panose="05000000000000000000" pitchFamily="2" charset="2"/>
              <a:buChar char="ü"/>
              <a:defRPr sz="1800" kern="1200">
                <a:solidFill>
                  <a:schemeClr val="tx1"/>
                </a:solidFill>
                <a:latin typeface="Montserrat Light" panose="00000400000000000000" pitchFamily="2" charset="0"/>
                <a:ea typeface="+mn-ea"/>
                <a:cs typeface="+mn-cs"/>
              </a:defRPr>
            </a:lvl3pPr>
            <a:lvl4pPr marL="1600200" indent="-228600" algn="l" defTabSz="914400" rtl="0" eaLnBrk="1" latinLnBrk="0" hangingPunct="1">
              <a:lnSpc>
                <a:spcPct val="90000"/>
              </a:lnSpc>
              <a:spcBef>
                <a:spcPts val="500"/>
              </a:spcBef>
              <a:spcAft>
                <a:spcPts val="500"/>
              </a:spcAft>
              <a:buClr>
                <a:srgbClr val="F31A1A"/>
              </a:buClr>
              <a:buFont typeface="Wingdings" panose="05000000000000000000" pitchFamily="2" charset="2"/>
              <a:buChar char="ü"/>
              <a:defRPr sz="1800" kern="1200">
                <a:solidFill>
                  <a:schemeClr val="tx1"/>
                </a:solidFill>
                <a:latin typeface="Montserrat Light" panose="00000400000000000000" pitchFamily="2" charset="0"/>
                <a:ea typeface="+mn-ea"/>
                <a:cs typeface="+mn-cs"/>
              </a:defRPr>
            </a:lvl4pPr>
            <a:lvl5pPr marL="2057400" indent="-228600" algn="l" defTabSz="914400" rtl="0" eaLnBrk="1" latinLnBrk="0" hangingPunct="1">
              <a:lnSpc>
                <a:spcPct val="90000"/>
              </a:lnSpc>
              <a:spcBef>
                <a:spcPts val="500"/>
              </a:spcBef>
              <a:spcAft>
                <a:spcPts val="500"/>
              </a:spcAft>
              <a:buClr>
                <a:srgbClr val="F31A1A"/>
              </a:buClr>
              <a:buFont typeface="Wingdings" panose="05000000000000000000" pitchFamily="2" charset="2"/>
              <a:buChar char="ü"/>
              <a:defRPr sz="1800" kern="1200">
                <a:solidFill>
                  <a:schemeClr val="tx1"/>
                </a:solidFill>
                <a:latin typeface="Montserrat Light" panose="000004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Can be by vertical market / industry (e.g. selling surveillance drones in the insurance market)</a:t>
            </a:r>
          </a:p>
        </p:txBody>
      </p:sp>
      <p:sp>
        <p:nvSpPr>
          <p:cNvPr id="7" name="Content Placeholder 2">
            <a:extLst>
              <a:ext uri="{FF2B5EF4-FFF2-40B4-BE49-F238E27FC236}">
                <a16:creationId xmlns:a16="http://schemas.microsoft.com/office/drawing/2014/main" id="{4293615A-1327-DC67-CE90-CB5C0126E169}"/>
              </a:ext>
            </a:extLst>
          </p:cNvPr>
          <p:cNvSpPr txBox="1">
            <a:spLocks/>
          </p:cNvSpPr>
          <p:nvPr/>
        </p:nvSpPr>
        <p:spPr>
          <a:xfrm>
            <a:off x="8153400" y="4652433"/>
            <a:ext cx="3699933" cy="20690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500"/>
              </a:spcAft>
              <a:buClr>
                <a:srgbClr val="F31A1A"/>
              </a:buClr>
              <a:buFont typeface="Arial" panose="020B0604020202020204" pitchFamily="34" charset="0"/>
              <a:buChar char="•"/>
              <a:defRPr sz="2400" kern="1200">
                <a:solidFill>
                  <a:schemeClr val="tx1"/>
                </a:solidFill>
                <a:latin typeface="Montserrat Light" panose="00000400000000000000" pitchFamily="2" charset="0"/>
                <a:ea typeface="+mn-ea"/>
                <a:cs typeface="+mn-cs"/>
              </a:defRPr>
            </a:lvl1pPr>
            <a:lvl2pPr marL="685800" indent="-228600" algn="l" defTabSz="914400" rtl="0" eaLnBrk="1" latinLnBrk="0" hangingPunct="1">
              <a:lnSpc>
                <a:spcPct val="90000"/>
              </a:lnSpc>
              <a:spcBef>
                <a:spcPts val="500"/>
              </a:spcBef>
              <a:spcAft>
                <a:spcPts val="500"/>
              </a:spcAft>
              <a:buClr>
                <a:srgbClr val="F31A1A"/>
              </a:buClr>
              <a:buFont typeface="Wingdings" panose="05000000000000000000" pitchFamily="2" charset="2"/>
              <a:buChar char="ü"/>
              <a:defRPr sz="2000" kern="1200">
                <a:solidFill>
                  <a:schemeClr val="tx1"/>
                </a:solidFill>
                <a:latin typeface="Montserrat Light" panose="00000400000000000000" pitchFamily="2" charset="0"/>
                <a:ea typeface="+mn-ea"/>
                <a:cs typeface="+mn-cs"/>
              </a:defRPr>
            </a:lvl2pPr>
            <a:lvl3pPr marL="1143000" indent="-228600" algn="l" defTabSz="914400" rtl="0" eaLnBrk="1" latinLnBrk="0" hangingPunct="1">
              <a:lnSpc>
                <a:spcPct val="90000"/>
              </a:lnSpc>
              <a:spcBef>
                <a:spcPts val="500"/>
              </a:spcBef>
              <a:spcAft>
                <a:spcPts val="500"/>
              </a:spcAft>
              <a:buClr>
                <a:srgbClr val="F31A1A"/>
              </a:buClr>
              <a:buFont typeface="Wingdings" panose="05000000000000000000" pitchFamily="2" charset="2"/>
              <a:buChar char="ü"/>
              <a:defRPr sz="1800" kern="1200">
                <a:solidFill>
                  <a:schemeClr val="tx1"/>
                </a:solidFill>
                <a:latin typeface="Montserrat Light" panose="00000400000000000000" pitchFamily="2" charset="0"/>
                <a:ea typeface="+mn-ea"/>
                <a:cs typeface="+mn-cs"/>
              </a:defRPr>
            </a:lvl3pPr>
            <a:lvl4pPr marL="1600200" indent="-228600" algn="l" defTabSz="914400" rtl="0" eaLnBrk="1" latinLnBrk="0" hangingPunct="1">
              <a:lnSpc>
                <a:spcPct val="90000"/>
              </a:lnSpc>
              <a:spcBef>
                <a:spcPts val="500"/>
              </a:spcBef>
              <a:spcAft>
                <a:spcPts val="500"/>
              </a:spcAft>
              <a:buClr>
                <a:srgbClr val="F31A1A"/>
              </a:buClr>
              <a:buFont typeface="Wingdings" panose="05000000000000000000" pitchFamily="2" charset="2"/>
              <a:buChar char="ü"/>
              <a:defRPr sz="1800" kern="1200">
                <a:solidFill>
                  <a:schemeClr val="tx1"/>
                </a:solidFill>
                <a:latin typeface="Montserrat Light" panose="00000400000000000000" pitchFamily="2" charset="0"/>
                <a:ea typeface="+mn-ea"/>
                <a:cs typeface="+mn-cs"/>
              </a:defRPr>
            </a:lvl4pPr>
            <a:lvl5pPr marL="2057400" indent="-228600" algn="l" defTabSz="914400" rtl="0" eaLnBrk="1" latinLnBrk="0" hangingPunct="1">
              <a:lnSpc>
                <a:spcPct val="90000"/>
              </a:lnSpc>
              <a:spcBef>
                <a:spcPts val="500"/>
              </a:spcBef>
              <a:spcAft>
                <a:spcPts val="500"/>
              </a:spcAft>
              <a:buClr>
                <a:srgbClr val="F31A1A"/>
              </a:buClr>
              <a:buFont typeface="Wingdings" panose="05000000000000000000" pitchFamily="2" charset="2"/>
              <a:buChar char="ü"/>
              <a:defRPr sz="1800" kern="1200">
                <a:solidFill>
                  <a:schemeClr val="tx1"/>
                </a:solidFill>
                <a:latin typeface="Montserrat Light" panose="000004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Can be packaging your component(s) in their products, thereby selling yours in their own</a:t>
            </a:r>
          </a:p>
        </p:txBody>
      </p:sp>
      <p:pic>
        <p:nvPicPr>
          <p:cNvPr id="9" name="Picture 8" descr="A picture containing text, accessory&#10;&#10;Description automatically generated">
            <a:extLst>
              <a:ext uri="{FF2B5EF4-FFF2-40B4-BE49-F238E27FC236}">
                <a16:creationId xmlns:a16="http://schemas.microsoft.com/office/drawing/2014/main" id="{D7894DE5-5CFD-6D05-CE8C-176D3785E50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51867" y="1807298"/>
            <a:ext cx="2849033" cy="2488155"/>
          </a:xfrm>
          <a:prstGeom prst="rect">
            <a:avLst/>
          </a:prstGeom>
        </p:spPr>
      </p:pic>
      <p:pic>
        <p:nvPicPr>
          <p:cNvPr id="11" name="Picture 10" descr="Diagram&#10;&#10;Description automatically generated">
            <a:extLst>
              <a:ext uri="{FF2B5EF4-FFF2-40B4-BE49-F238E27FC236}">
                <a16:creationId xmlns:a16="http://schemas.microsoft.com/office/drawing/2014/main" id="{B2382A41-D99B-2E32-EA35-774DE788EF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93800" y="2100791"/>
            <a:ext cx="2336800" cy="2336800"/>
          </a:xfrm>
          <a:prstGeom prst="rect">
            <a:avLst/>
          </a:prstGeom>
        </p:spPr>
      </p:pic>
      <p:pic>
        <p:nvPicPr>
          <p:cNvPr id="10" name="Picture 9" descr="A picture containing car&#10;&#10;Description automatically generated">
            <a:extLst>
              <a:ext uri="{FF2B5EF4-FFF2-40B4-BE49-F238E27FC236}">
                <a16:creationId xmlns:a16="http://schemas.microsoft.com/office/drawing/2014/main" id="{D4DEA365-5FEC-D29D-77B3-6C641D35CAC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610600" y="2611306"/>
            <a:ext cx="3176181" cy="1766325"/>
          </a:xfrm>
          <a:prstGeom prst="rect">
            <a:avLst/>
          </a:prstGeom>
        </p:spPr>
      </p:pic>
      <p:sp>
        <p:nvSpPr>
          <p:cNvPr id="8" name="TextBox 7">
            <a:extLst>
              <a:ext uri="{FF2B5EF4-FFF2-40B4-BE49-F238E27FC236}">
                <a16:creationId xmlns:a16="http://schemas.microsoft.com/office/drawing/2014/main" id="{37C98B2C-A15E-1056-9ED2-D225A82D9844}"/>
              </a:ext>
            </a:extLst>
          </p:cNvPr>
          <p:cNvSpPr txBox="1"/>
          <p:nvPr/>
        </p:nvSpPr>
        <p:spPr>
          <a:xfrm>
            <a:off x="838200" y="1258268"/>
            <a:ext cx="10657114" cy="646331"/>
          </a:xfrm>
          <a:prstGeom prst="rect">
            <a:avLst/>
          </a:prstGeom>
          <a:noFill/>
        </p:spPr>
        <p:txBody>
          <a:bodyPr wrap="square" rtlCol="0">
            <a:spAutoFit/>
          </a:bodyPr>
          <a:lstStyle/>
          <a:p>
            <a:r>
              <a:rPr lang="en-US" b="1" dirty="0">
                <a:latin typeface="Montserrat Light" pitchFamily="2" charset="77"/>
              </a:rPr>
              <a:t>Resellers take your products into markets where you cannot or would not go, whether ever, or for a long time</a:t>
            </a:r>
          </a:p>
        </p:txBody>
      </p:sp>
      <p:sp>
        <p:nvSpPr>
          <p:cNvPr id="12" name="Footer Placeholder 3">
            <a:extLst>
              <a:ext uri="{FF2B5EF4-FFF2-40B4-BE49-F238E27FC236}">
                <a16:creationId xmlns:a16="http://schemas.microsoft.com/office/drawing/2014/main" id="{4D8D2967-500A-C350-E74A-EBBCCE2CE91F}"/>
              </a:ext>
            </a:extLst>
          </p:cNvPr>
          <p:cNvSpPr>
            <a:spLocks noGrp="1"/>
          </p:cNvSpPr>
          <p:nvPr>
            <p:ph type="ftr" sz="quarter" idx="11"/>
          </p:nvPr>
        </p:nvSpPr>
        <p:spPr>
          <a:xfrm>
            <a:off x="4158792" y="6554677"/>
            <a:ext cx="3874417" cy="185852"/>
          </a:xfrm>
        </p:spPr>
        <p:txBody>
          <a:bodyPr/>
          <a:lstStyle/>
          <a:p>
            <a:r>
              <a:rPr lang="en-US" dirty="0"/>
              <a:t>©2023 Proprietary. All Rights Reserved. </a:t>
            </a:r>
          </a:p>
        </p:txBody>
      </p:sp>
    </p:spTree>
    <p:extLst>
      <p:ext uri="{BB962C8B-B14F-4D97-AF65-F5344CB8AC3E}">
        <p14:creationId xmlns:p14="http://schemas.microsoft.com/office/powerpoint/2010/main" val="17078080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logo&#10;&#10;Description automatically generated">
            <a:extLst>
              <a:ext uri="{FF2B5EF4-FFF2-40B4-BE49-F238E27FC236}">
                <a16:creationId xmlns:a16="http://schemas.microsoft.com/office/drawing/2014/main" id="{4CEC2083-1DB8-6B8D-F020-4D9486FD5BD7}"/>
              </a:ext>
            </a:extLst>
          </p:cNvPr>
          <p:cNvPicPr>
            <a:picLocks noChangeAspect="1"/>
          </p:cNvPicPr>
          <p:nvPr/>
        </p:nvPicPr>
        <p:blipFill>
          <a:blip r:embed="rId2"/>
          <a:stretch>
            <a:fillRect/>
          </a:stretch>
        </p:blipFill>
        <p:spPr>
          <a:xfrm>
            <a:off x="8049199" y="1465565"/>
            <a:ext cx="3303013" cy="4601633"/>
          </a:xfrm>
          <a:prstGeom prst="rect">
            <a:avLst/>
          </a:prstGeom>
        </p:spPr>
      </p:pic>
      <p:sp>
        <p:nvSpPr>
          <p:cNvPr id="6" name="Title 5">
            <a:extLst>
              <a:ext uri="{FF2B5EF4-FFF2-40B4-BE49-F238E27FC236}">
                <a16:creationId xmlns:a16="http://schemas.microsoft.com/office/drawing/2014/main" id="{88B2F259-118F-FDFE-3099-62998DA1FC89}"/>
              </a:ext>
            </a:extLst>
          </p:cNvPr>
          <p:cNvSpPr>
            <a:spLocks noGrp="1"/>
          </p:cNvSpPr>
          <p:nvPr>
            <p:ph type="title"/>
          </p:nvPr>
        </p:nvSpPr>
        <p:spPr>
          <a:xfrm>
            <a:off x="992188" y="36065"/>
            <a:ext cx="9793043" cy="1101073"/>
          </a:xfrm>
        </p:spPr>
        <p:txBody>
          <a:bodyPr/>
          <a:lstStyle/>
          <a:p>
            <a:r>
              <a:rPr lang="en-US" dirty="0"/>
              <a:t>Having Multiple Resellers Is Common</a:t>
            </a:r>
          </a:p>
        </p:txBody>
      </p:sp>
      <p:sp>
        <p:nvSpPr>
          <p:cNvPr id="8" name="Text Placeholder 7">
            <a:extLst>
              <a:ext uri="{FF2B5EF4-FFF2-40B4-BE49-F238E27FC236}">
                <a16:creationId xmlns:a16="http://schemas.microsoft.com/office/drawing/2014/main" id="{DFF09306-5D0F-F7E7-6B1B-32353D2798A9}"/>
              </a:ext>
            </a:extLst>
          </p:cNvPr>
          <p:cNvSpPr>
            <a:spLocks noGrp="1"/>
          </p:cNvSpPr>
          <p:nvPr>
            <p:ph type="body" sz="half" idx="2"/>
          </p:nvPr>
        </p:nvSpPr>
        <p:spPr>
          <a:xfrm>
            <a:off x="839788" y="1825200"/>
            <a:ext cx="7209411" cy="4202723"/>
          </a:xfrm>
        </p:spPr>
        <p:txBody>
          <a:bodyPr>
            <a:normAutofit fontScale="92500"/>
          </a:bodyPr>
          <a:lstStyle/>
          <a:p>
            <a:pPr marL="285750" indent="-285750">
              <a:lnSpc>
                <a:spcPct val="110000"/>
              </a:lnSpc>
              <a:buFont typeface="Arial" panose="020B0604020202020204" pitchFamily="34" charset="0"/>
              <a:buChar char="•"/>
            </a:pPr>
            <a:r>
              <a:rPr lang="en-US" sz="2000" b="1" dirty="0"/>
              <a:t>Non-conflicting: </a:t>
            </a:r>
            <a:r>
              <a:rPr lang="en-US" sz="2000" dirty="0"/>
              <a:t>For example, one in North America, one in Asia</a:t>
            </a:r>
          </a:p>
          <a:p>
            <a:pPr marL="285750" indent="-285750">
              <a:lnSpc>
                <a:spcPct val="110000"/>
              </a:lnSpc>
              <a:buFont typeface="Arial" panose="020B0604020202020204" pitchFamily="34" charset="0"/>
              <a:buChar char="•"/>
            </a:pPr>
            <a:r>
              <a:rPr lang="en-US" sz="2000" b="1" dirty="0"/>
              <a:t>Conflicting: </a:t>
            </a:r>
            <a:r>
              <a:rPr lang="en-US" sz="2000" dirty="0"/>
              <a:t>Two resellers competing in the same market</a:t>
            </a:r>
          </a:p>
          <a:p>
            <a:pPr marL="285750" indent="-285750">
              <a:lnSpc>
                <a:spcPct val="110000"/>
              </a:lnSpc>
              <a:buFont typeface="Arial" panose="020B0604020202020204" pitchFamily="34" charset="0"/>
              <a:buChar char="•"/>
            </a:pPr>
            <a:r>
              <a:rPr lang="en-US" sz="2000" dirty="0"/>
              <a:t>Resellers will generally try to insist on exclusivity </a:t>
            </a:r>
            <a:r>
              <a:rPr lang="en-US" sz="2000" b="1" i="1" dirty="0"/>
              <a:t>within their market</a:t>
            </a:r>
          </a:p>
          <a:p>
            <a:pPr marL="800100" lvl="1" indent="-342900">
              <a:lnSpc>
                <a:spcPct val="110000"/>
              </a:lnSpc>
              <a:buFont typeface="Wingdings" pitchFamily="2" charset="2"/>
              <a:buChar char="ü"/>
            </a:pPr>
            <a:r>
              <a:rPr lang="en-US" sz="2000" dirty="0"/>
              <a:t>If they see your product as adding significant value</a:t>
            </a:r>
          </a:p>
          <a:p>
            <a:pPr marL="285750" indent="-285750">
              <a:lnSpc>
                <a:spcPct val="110000"/>
              </a:lnSpc>
              <a:buFont typeface="Arial" panose="020B0604020202020204" pitchFamily="34" charset="0"/>
              <a:buChar char="•"/>
            </a:pPr>
            <a:r>
              <a:rPr lang="en-US" sz="2000" dirty="0"/>
              <a:t>Even when there is no direct conflict, there are only so many hours in the day </a:t>
            </a:r>
            <a:r>
              <a:rPr lang="en-US" sz="2000" dirty="0">
                <a:sym typeface="Wingdings" pitchFamily="2" charset="2"/>
              </a:rPr>
              <a:t></a:t>
            </a:r>
          </a:p>
          <a:p>
            <a:pPr marL="800100" lvl="1" indent="-342900">
              <a:lnSpc>
                <a:spcPct val="110000"/>
              </a:lnSpc>
              <a:buFont typeface="Wingdings" pitchFamily="2" charset="2"/>
              <a:buChar char="ü"/>
            </a:pPr>
            <a:r>
              <a:rPr lang="en-US" sz="2000" dirty="0">
                <a:sym typeface="Wingdings" pitchFamily="2" charset="2"/>
              </a:rPr>
              <a:t>Realistically, not all resellers will have the same level of priority when you have to make hard choices</a:t>
            </a:r>
            <a:endParaRPr lang="en-US" sz="2000" dirty="0"/>
          </a:p>
          <a:p>
            <a:endParaRPr lang="en-US" dirty="0"/>
          </a:p>
        </p:txBody>
      </p:sp>
      <p:sp>
        <p:nvSpPr>
          <p:cNvPr id="5" name="Slide Number Placeholder 4">
            <a:extLst>
              <a:ext uri="{FF2B5EF4-FFF2-40B4-BE49-F238E27FC236}">
                <a16:creationId xmlns:a16="http://schemas.microsoft.com/office/drawing/2014/main" id="{B889B490-0A90-5C9F-3CA0-A20146C9655C}"/>
              </a:ext>
            </a:extLst>
          </p:cNvPr>
          <p:cNvSpPr>
            <a:spLocks noGrp="1"/>
          </p:cNvSpPr>
          <p:nvPr>
            <p:ph type="sldNum" sz="quarter" idx="12"/>
          </p:nvPr>
        </p:nvSpPr>
        <p:spPr/>
        <p:txBody>
          <a:bodyPr/>
          <a:lstStyle/>
          <a:p>
            <a:fld id="{7C782477-AB63-BF4D-B45C-362C5D0D1DCA}" type="slidenum">
              <a:rPr lang="en-US" smtClean="0"/>
              <a:t>37</a:t>
            </a:fld>
            <a:endParaRPr lang="en-US"/>
          </a:p>
        </p:txBody>
      </p:sp>
      <p:sp>
        <p:nvSpPr>
          <p:cNvPr id="2" name="Footer Placeholder 3">
            <a:extLst>
              <a:ext uri="{FF2B5EF4-FFF2-40B4-BE49-F238E27FC236}">
                <a16:creationId xmlns:a16="http://schemas.microsoft.com/office/drawing/2014/main" id="{D6C80A4F-D645-72E7-FE70-1D20EBF1C530}"/>
              </a:ext>
            </a:extLst>
          </p:cNvPr>
          <p:cNvSpPr>
            <a:spLocks noGrp="1"/>
          </p:cNvSpPr>
          <p:nvPr>
            <p:ph type="ftr" sz="quarter" idx="11"/>
          </p:nvPr>
        </p:nvSpPr>
        <p:spPr>
          <a:xfrm>
            <a:off x="4158792" y="6554677"/>
            <a:ext cx="3874417" cy="185852"/>
          </a:xfrm>
        </p:spPr>
        <p:txBody>
          <a:bodyPr/>
          <a:lstStyle/>
          <a:p>
            <a:r>
              <a:rPr lang="en-US" dirty="0"/>
              <a:t>©2023 Proprietary. All Rights Reserved. </a:t>
            </a:r>
          </a:p>
        </p:txBody>
      </p:sp>
    </p:spTree>
    <p:extLst>
      <p:ext uri="{BB962C8B-B14F-4D97-AF65-F5344CB8AC3E}">
        <p14:creationId xmlns:p14="http://schemas.microsoft.com/office/powerpoint/2010/main" val="21494367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AE0F5-B85C-B30D-3E48-AE07C5D5590C}"/>
              </a:ext>
            </a:extLst>
          </p:cNvPr>
          <p:cNvSpPr>
            <a:spLocks noGrp="1"/>
          </p:cNvSpPr>
          <p:nvPr>
            <p:ph type="title"/>
          </p:nvPr>
        </p:nvSpPr>
        <p:spPr>
          <a:xfrm>
            <a:off x="838200" y="365125"/>
            <a:ext cx="10515600" cy="1325563"/>
          </a:xfrm>
        </p:spPr>
        <p:txBody>
          <a:bodyPr anchor="ctr">
            <a:normAutofit/>
          </a:bodyPr>
          <a:lstStyle/>
          <a:p>
            <a:r>
              <a:rPr lang="en-US" dirty="0"/>
              <a:t>How Resellers Can Pay You</a:t>
            </a:r>
          </a:p>
        </p:txBody>
      </p:sp>
      <p:pic>
        <p:nvPicPr>
          <p:cNvPr id="8" name="Picture 7" descr="A picture containing text, toy&#10;&#10;Description automatically generated">
            <a:extLst>
              <a:ext uri="{FF2B5EF4-FFF2-40B4-BE49-F238E27FC236}">
                <a16:creationId xmlns:a16="http://schemas.microsoft.com/office/drawing/2014/main" id="{5459DE53-6C43-ABB3-235B-ECC64FC42E12}"/>
              </a:ext>
            </a:extLst>
          </p:cNvPr>
          <p:cNvPicPr>
            <a:picLocks noChangeAspect="1"/>
          </p:cNvPicPr>
          <p:nvPr/>
        </p:nvPicPr>
        <p:blipFill>
          <a:blip r:embed="rId2"/>
          <a:stretch>
            <a:fillRect/>
          </a:stretch>
        </p:blipFill>
        <p:spPr>
          <a:xfrm>
            <a:off x="838200" y="1870075"/>
            <a:ext cx="5181600" cy="3588258"/>
          </a:xfrm>
          <a:prstGeom prst="rect">
            <a:avLst/>
          </a:prstGeom>
          <a:noFill/>
        </p:spPr>
      </p:pic>
      <p:sp>
        <p:nvSpPr>
          <p:cNvPr id="3" name="Content Placeholder 2">
            <a:extLst>
              <a:ext uri="{FF2B5EF4-FFF2-40B4-BE49-F238E27FC236}">
                <a16:creationId xmlns:a16="http://schemas.microsoft.com/office/drawing/2014/main" id="{90FCD5ED-8641-556A-2E2B-7670C481BA36}"/>
              </a:ext>
            </a:extLst>
          </p:cNvPr>
          <p:cNvSpPr>
            <a:spLocks noGrp="1"/>
          </p:cNvSpPr>
          <p:nvPr>
            <p:ph sz="half" idx="2"/>
          </p:nvPr>
        </p:nvSpPr>
        <p:spPr>
          <a:xfrm>
            <a:off x="6172200" y="1825625"/>
            <a:ext cx="5181600" cy="4351338"/>
          </a:xfrm>
        </p:spPr>
        <p:txBody>
          <a:bodyPr>
            <a:normAutofit/>
          </a:bodyPr>
          <a:lstStyle/>
          <a:p>
            <a:r>
              <a:rPr lang="en-US" sz="1900" dirty="0"/>
              <a:t>Prepayment of expected royalties on future product sales</a:t>
            </a:r>
          </a:p>
          <a:p>
            <a:pPr lvl="1"/>
            <a:r>
              <a:rPr lang="en-US" sz="1900" dirty="0"/>
              <a:t>In return for a negotiated discount</a:t>
            </a:r>
          </a:p>
          <a:p>
            <a:r>
              <a:rPr lang="en-US" sz="1900" dirty="0"/>
              <a:t>Up front payments for exclusivity in a defined market for a defined period of time</a:t>
            </a:r>
          </a:p>
          <a:p>
            <a:r>
              <a:rPr lang="en-US" sz="1900" dirty="0"/>
              <a:t>Payments for training their staff to sell and/or use your technology</a:t>
            </a:r>
          </a:p>
          <a:p>
            <a:r>
              <a:rPr lang="en-US" sz="1900" dirty="0"/>
              <a:t>Prepayment &amp; milestone-based payment for things like product modification, or building a new product</a:t>
            </a:r>
          </a:p>
        </p:txBody>
      </p:sp>
      <p:sp>
        <p:nvSpPr>
          <p:cNvPr id="5" name="Slide Number Placeholder 4">
            <a:extLst>
              <a:ext uri="{FF2B5EF4-FFF2-40B4-BE49-F238E27FC236}">
                <a16:creationId xmlns:a16="http://schemas.microsoft.com/office/drawing/2014/main" id="{7DF5CC25-F90E-773B-C30A-9E5980249CEA}"/>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7C782477-AB63-BF4D-B45C-362C5D0D1DCA}" type="slidenum">
              <a:rPr lang="en-US" smtClean="0"/>
              <a:pPr>
                <a:spcAft>
                  <a:spcPts val="600"/>
                </a:spcAft>
              </a:pPr>
              <a:t>38</a:t>
            </a:fld>
            <a:endParaRPr lang="en-US"/>
          </a:p>
        </p:txBody>
      </p:sp>
      <p:sp>
        <p:nvSpPr>
          <p:cNvPr id="6" name="Footer Placeholder 3">
            <a:extLst>
              <a:ext uri="{FF2B5EF4-FFF2-40B4-BE49-F238E27FC236}">
                <a16:creationId xmlns:a16="http://schemas.microsoft.com/office/drawing/2014/main" id="{AECBFF8A-5B02-7403-60EF-AA0B8615AEE3}"/>
              </a:ext>
            </a:extLst>
          </p:cNvPr>
          <p:cNvSpPr>
            <a:spLocks noGrp="1"/>
          </p:cNvSpPr>
          <p:nvPr>
            <p:ph type="ftr" sz="quarter" idx="11"/>
          </p:nvPr>
        </p:nvSpPr>
        <p:spPr>
          <a:xfrm>
            <a:off x="4158792" y="6554677"/>
            <a:ext cx="3874417" cy="185852"/>
          </a:xfrm>
        </p:spPr>
        <p:txBody>
          <a:bodyPr/>
          <a:lstStyle/>
          <a:p>
            <a:r>
              <a:rPr lang="en-US" dirty="0"/>
              <a:t>©2023 Proprietary. All Rights Reserved. </a:t>
            </a:r>
          </a:p>
        </p:txBody>
      </p:sp>
    </p:spTree>
    <p:extLst>
      <p:ext uri="{BB962C8B-B14F-4D97-AF65-F5344CB8AC3E}">
        <p14:creationId xmlns:p14="http://schemas.microsoft.com/office/powerpoint/2010/main" val="40441873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A8747-9D52-A117-674E-EDBDAEECA56D}"/>
              </a:ext>
            </a:extLst>
          </p:cNvPr>
          <p:cNvSpPr>
            <a:spLocks noGrp="1"/>
          </p:cNvSpPr>
          <p:nvPr>
            <p:ph type="title"/>
          </p:nvPr>
        </p:nvSpPr>
        <p:spPr>
          <a:xfrm>
            <a:off x="838200" y="365125"/>
            <a:ext cx="10515600" cy="1325563"/>
          </a:xfrm>
        </p:spPr>
        <p:txBody>
          <a:bodyPr anchor="ctr">
            <a:normAutofit/>
          </a:bodyPr>
          <a:lstStyle/>
          <a:p>
            <a:r>
              <a:rPr lang="en-US" dirty="0"/>
              <a:t>How Do Resellers Make Money?</a:t>
            </a:r>
          </a:p>
        </p:txBody>
      </p:sp>
      <p:sp>
        <p:nvSpPr>
          <p:cNvPr id="3" name="Content Placeholder 2">
            <a:extLst>
              <a:ext uri="{FF2B5EF4-FFF2-40B4-BE49-F238E27FC236}">
                <a16:creationId xmlns:a16="http://schemas.microsoft.com/office/drawing/2014/main" id="{07996AEC-F5BE-34B3-0635-C39904784BBD}"/>
              </a:ext>
            </a:extLst>
          </p:cNvPr>
          <p:cNvSpPr>
            <a:spLocks noGrp="1"/>
          </p:cNvSpPr>
          <p:nvPr>
            <p:ph sz="half" idx="1"/>
          </p:nvPr>
        </p:nvSpPr>
        <p:spPr>
          <a:xfrm>
            <a:off x="838200" y="1825625"/>
            <a:ext cx="5181600" cy="4351338"/>
          </a:xfrm>
        </p:spPr>
        <p:txBody>
          <a:bodyPr>
            <a:normAutofit/>
          </a:bodyPr>
          <a:lstStyle/>
          <a:p>
            <a:r>
              <a:rPr lang="en-US"/>
              <a:t>May earn significant revenue for themselves by more than just selling your your products</a:t>
            </a:r>
          </a:p>
          <a:p>
            <a:pPr lvl="1"/>
            <a:r>
              <a:rPr lang="en-US" sz="2400"/>
              <a:t>Servicing</a:t>
            </a:r>
          </a:p>
          <a:p>
            <a:pPr lvl="1"/>
            <a:r>
              <a:rPr lang="en-US" sz="2400"/>
              <a:t>Customizing</a:t>
            </a:r>
          </a:p>
          <a:p>
            <a:r>
              <a:rPr lang="en-US"/>
              <a:t>And/or generate more revenue opportunities for themselves as a result</a:t>
            </a:r>
          </a:p>
          <a:p>
            <a:r>
              <a:rPr lang="en-US"/>
              <a:t>And/or strategic advantage</a:t>
            </a:r>
          </a:p>
          <a:p>
            <a:pPr lvl="1"/>
            <a:r>
              <a:rPr lang="en-US" sz="2400"/>
              <a:t>Assuming exclusivity</a:t>
            </a:r>
          </a:p>
          <a:p>
            <a:pPr marL="457200" lvl="1" indent="0">
              <a:buNone/>
            </a:pPr>
            <a:endParaRPr lang="en-US" sz="2400" dirty="0"/>
          </a:p>
        </p:txBody>
      </p:sp>
      <p:pic>
        <p:nvPicPr>
          <p:cNvPr id="9" name="Picture 8" descr="A picture containing text, vector graphics&#10;&#10;Description automatically generated">
            <a:extLst>
              <a:ext uri="{FF2B5EF4-FFF2-40B4-BE49-F238E27FC236}">
                <a16:creationId xmlns:a16="http://schemas.microsoft.com/office/drawing/2014/main" id="{A523D3DB-AA4C-9BE8-2369-2C221E6B800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19800" y="2071005"/>
            <a:ext cx="5783637" cy="3860578"/>
          </a:xfrm>
          <a:prstGeom prst="rect">
            <a:avLst/>
          </a:prstGeom>
          <a:noFill/>
        </p:spPr>
      </p:pic>
      <p:sp>
        <p:nvSpPr>
          <p:cNvPr id="5" name="Slide Number Placeholder 4">
            <a:extLst>
              <a:ext uri="{FF2B5EF4-FFF2-40B4-BE49-F238E27FC236}">
                <a16:creationId xmlns:a16="http://schemas.microsoft.com/office/drawing/2014/main" id="{6A306700-290D-6C91-D869-64425AF11424}"/>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7C782477-AB63-BF4D-B45C-362C5D0D1DCA}" type="slidenum">
              <a:rPr lang="en-US" smtClean="0"/>
              <a:pPr>
                <a:spcAft>
                  <a:spcPts val="600"/>
                </a:spcAft>
              </a:pPr>
              <a:t>39</a:t>
            </a:fld>
            <a:endParaRPr lang="en-US"/>
          </a:p>
        </p:txBody>
      </p:sp>
      <p:sp>
        <p:nvSpPr>
          <p:cNvPr id="6" name="Footer Placeholder 3">
            <a:extLst>
              <a:ext uri="{FF2B5EF4-FFF2-40B4-BE49-F238E27FC236}">
                <a16:creationId xmlns:a16="http://schemas.microsoft.com/office/drawing/2014/main" id="{225D39CE-1090-77B0-2AE5-5CA24D212E88}"/>
              </a:ext>
            </a:extLst>
          </p:cNvPr>
          <p:cNvSpPr>
            <a:spLocks noGrp="1"/>
          </p:cNvSpPr>
          <p:nvPr>
            <p:ph type="ftr" sz="quarter" idx="11"/>
          </p:nvPr>
        </p:nvSpPr>
        <p:spPr>
          <a:xfrm>
            <a:off x="4158792" y="6554677"/>
            <a:ext cx="3874417" cy="185852"/>
          </a:xfrm>
        </p:spPr>
        <p:txBody>
          <a:bodyPr/>
          <a:lstStyle/>
          <a:p>
            <a:r>
              <a:rPr lang="en-US" dirty="0"/>
              <a:t>©2023 Proprietary. All Rights Reserved. </a:t>
            </a:r>
          </a:p>
        </p:txBody>
      </p:sp>
    </p:spTree>
    <p:extLst>
      <p:ext uri="{BB962C8B-B14F-4D97-AF65-F5344CB8AC3E}">
        <p14:creationId xmlns:p14="http://schemas.microsoft.com/office/powerpoint/2010/main" val="3995469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9BBE2-FBC2-49B4-49C3-D43038027774}"/>
              </a:ext>
            </a:extLst>
          </p:cNvPr>
          <p:cNvSpPr>
            <a:spLocks noGrp="1"/>
          </p:cNvSpPr>
          <p:nvPr>
            <p:ph type="title"/>
          </p:nvPr>
        </p:nvSpPr>
        <p:spPr/>
        <p:txBody>
          <a:bodyPr>
            <a:normAutofit/>
          </a:bodyPr>
          <a:lstStyle/>
          <a:p>
            <a:pPr>
              <a:lnSpc>
                <a:spcPct val="100000"/>
              </a:lnSpc>
            </a:pPr>
            <a:r>
              <a:rPr lang="en-US" sz="2800" dirty="0"/>
              <a:t>Business Financing &amp; Romantic Relationships Have a Lot  in Common</a:t>
            </a:r>
            <a:endParaRPr lang="en-SG" sz="2800" dirty="0"/>
          </a:p>
        </p:txBody>
      </p:sp>
      <p:sp>
        <p:nvSpPr>
          <p:cNvPr id="6" name="Text Placeholder 5">
            <a:extLst>
              <a:ext uri="{FF2B5EF4-FFF2-40B4-BE49-F238E27FC236}">
                <a16:creationId xmlns:a16="http://schemas.microsoft.com/office/drawing/2014/main" id="{80860286-4DDE-ABB2-789A-91DEA4E2F86E}"/>
              </a:ext>
            </a:extLst>
          </p:cNvPr>
          <p:cNvSpPr>
            <a:spLocks noGrp="1"/>
          </p:cNvSpPr>
          <p:nvPr>
            <p:ph type="body" idx="1"/>
          </p:nvPr>
        </p:nvSpPr>
        <p:spPr>
          <a:xfrm>
            <a:off x="839788" y="1921487"/>
            <a:ext cx="5157787" cy="1325563"/>
          </a:xfrm>
        </p:spPr>
        <p:txBody>
          <a:bodyPr>
            <a:noAutofit/>
          </a:bodyPr>
          <a:lstStyle/>
          <a:p>
            <a:pPr>
              <a:lnSpc>
                <a:spcPct val="100000"/>
              </a:lnSpc>
            </a:pPr>
            <a:r>
              <a:rPr lang="en-US" sz="2200" b="0" dirty="0">
                <a:solidFill>
                  <a:srgbClr val="F31A1A"/>
                </a:solidFill>
                <a:latin typeface="Montserrat Light" pitchFamily="2" charset="77"/>
              </a:rPr>
              <a:t>For a lasting relationship, </a:t>
            </a:r>
            <a:r>
              <a:rPr lang="en-US" sz="2200" b="0" dirty="0">
                <a:latin typeface="Montserrat Light" pitchFamily="2" charset="77"/>
              </a:rPr>
              <a:t>there needs to be “chemistry” – or at least genuine belief, and ultimately a shared set of values </a:t>
            </a:r>
          </a:p>
        </p:txBody>
      </p:sp>
      <p:sp>
        <p:nvSpPr>
          <p:cNvPr id="9" name="Text Placeholder 8">
            <a:extLst>
              <a:ext uri="{FF2B5EF4-FFF2-40B4-BE49-F238E27FC236}">
                <a16:creationId xmlns:a16="http://schemas.microsoft.com/office/drawing/2014/main" id="{96D6247C-6458-9242-CAFE-6D702DCE9572}"/>
              </a:ext>
            </a:extLst>
          </p:cNvPr>
          <p:cNvSpPr>
            <a:spLocks noGrp="1"/>
          </p:cNvSpPr>
          <p:nvPr>
            <p:ph type="body" sz="quarter" idx="3"/>
          </p:nvPr>
        </p:nvSpPr>
        <p:spPr>
          <a:xfrm>
            <a:off x="6155549" y="1921488"/>
            <a:ext cx="5183188" cy="1325563"/>
          </a:xfrm>
        </p:spPr>
        <p:txBody>
          <a:bodyPr wrap="square">
            <a:noAutofit/>
          </a:bodyPr>
          <a:lstStyle/>
          <a:p>
            <a:pPr>
              <a:lnSpc>
                <a:spcPct val="100000"/>
              </a:lnSpc>
            </a:pPr>
            <a:r>
              <a:rPr lang="en-US" sz="2200" b="0" dirty="0">
                <a:solidFill>
                  <a:srgbClr val="F31A1A"/>
                </a:solidFill>
                <a:latin typeface="Montserrat Light" pitchFamily="2" charset="77"/>
              </a:rPr>
              <a:t>But even for quick, no-future-obligation transactions,</a:t>
            </a:r>
            <a:r>
              <a:rPr lang="en-US" sz="2200" b="0" dirty="0">
                <a:latin typeface="Montserrat Light" pitchFamily="2" charset="77"/>
              </a:rPr>
              <a:t> there must be enough attraction / motivation on both sides for it to go anywhere</a:t>
            </a:r>
          </a:p>
        </p:txBody>
      </p:sp>
      <p:pic>
        <p:nvPicPr>
          <p:cNvPr id="22" name="Content Placeholder 21" descr="A picture containing vector graphics&#10;&#10;Description automatically generated">
            <a:extLst>
              <a:ext uri="{FF2B5EF4-FFF2-40B4-BE49-F238E27FC236}">
                <a16:creationId xmlns:a16="http://schemas.microsoft.com/office/drawing/2014/main" id="{EC85CBA2-B671-1959-8390-E07F496CFFB9}"/>
              </a:ext>
            </a:extLst>
          </p:cNvPr>
          <p:cNvPicPr>
            <a:picLocks noGrp="1" noChangeAspect="1"/>
          </p:cNvPicPr>
          <p:nvPr>
            <p:ph sz="quarter" idx="4"/>
          </p:nvPr>
        </p:nvPicPr>
        <p:blipFill>
          <a:blip r:embed="rId2" cstate="screen">
            <a:extLst>
              <a:ext uri="{28A0092B-C50C-407E-A947-70E740481C1C}">
                <a14:useLocalDpi xmlns:a14="http://schemas.microsoft.com/office/drawing/2010/main"/>
              </a:ext>
            </a:extLst>
          </a:blip>
          <a:stretch>
            <a:fillRect/>
          </a:stretch>
        </p:blipFill>
        <p:spPr>
          <a:xfrm>
            <a:off x="7478488" y="3477851"/>
            <a:ext cx="2687831" cy="2687831"/>
          </a:xfrm>
        </p:spPr>
      </p:pic>
      <p:sp>
        <p:nvSpPr>
          <p:cNvPr id="8" name="Slide Number Placeholder 7">
            <a:extLst>
              <a:ext uri="{FF2B5EF4-FFF2-40B4-BE49-F238E27FC236}">
                <a16:creationId xmlns:a16="http://schemas.microsoft.com/office/drawing/2014/main" id="{8E4BF919-9DB4-B901-440C-DE964E9F69F6}"/>
              </a:ext>
            </a:extLst>
          </p:cNvPr>
          <p:cNvSpPr>
            <a:spLocks noGrp="1"/>
          </p:cNvSpPr>
          <p:nvPr>
            <p:ph type="sldNum" sz="quarter" idx="12"/>
          </p:nvPr>
        </p:nvSpPr>
        <p:spPr/>
        <p:txBody>
          <a:bodyPr/>
          <a:lstStyle/>
          <a:p>
            <a:fld id="{7C782477-AB63-BF4D-B45C-362C5D0D1DCA}" type="slidenum">
              <a:rPr lang="en-US" smtClean="0"/>
              <a:t>4</a:t>
            </a:fld>
            <a:endParaRPr lang="en-US"/>
          </a:p>
        </p:txBody>
      </p:sp>
      <p:sp>
        <p:nvSpPr>
          <p:cNvPr id="16" name="Rectangle 15">
            <a:extLst>
              <a:ext uri="{FF2B5EF4-FFF2-40B4-BE49-F238E27FC236}">
                <a16:creationId xmlns:a16="http://schemas.microsoft.com/office/drawing/2014/main" id="{4BA49A04-370E-B6B0-D0D2-4AC268A7D817}"/>
              </a:ext>
            </a:extLst>
          </p:cNvPr>
          <p:cNvSpPr/>
          <p:nvPr/>
        </p:nvSpPr>
        <p:spPr>
          <a:xfrm>
            <a:off x="0" y="0"/>
            <a:ext cx="70338" cy="1547446"/>
          </a:xfrm>
          <a:prstGeom prst="rect">
            <a:avLst/>
          </a:prstGeom>
          <a:solidFill>
            <a:srgbClr val="F31A1A"/>
          </a:solidFill>
          <a:ln>
            <a:solidFill>
              <a:srgbClr val="F31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Content Placeholder 19" descr="A couple of women walking a dog&#10;&#10;Description automatically generated with low confidence">
            <a:extLst>
              <a:ext uri="{FF2B5EF4-FFF2-40B4-BE49-F238E27FC236}">
                <a16:creationId xmlns:a16="http://schemas.microsoft.com/office/drawing/2014/main" id="{3FC3F38A-288F-8B2F-7950-00FE05E9D64B}"/>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1718954" y="3387380"/>
            <a:ext cx="3114303" cy="2968969"/>
          </a:xfrm>
        </p:spPr>
      </p:pic>
      <p:sp>
        <p:nvSpPr>
          <p:cNvPr id="3" name="Footer Placeholder 3">
            <a:extLst>
              <a:ext uri="{FF2B5EF4-FFF2-40B4-BE49-F238E27FC236}">
                <a16:creationId xmlns:a16="http://schemas.microsoft.com/office/drawing/2014/main" id="{B5EB53AA-63EC-4B75-F9BC-F3D7741D33B6}"/>
              </a:ext>
            </a:extLst>
          </p:cNvPr>
          <p:cNvSpPr>
            <a:spLocks noGrp="1"/>
          </p:cNvSpPr>
          <p:nvPr>
            <p:ph type="ftr" sz="quarter" idx="11"/>
          </p:nvPr>
        </p:nvSpPr>
        <p:spPr>
          <a:xfrm>
            <a:off x="4158792" y="6554677"/>
            <a:ext cx="3874417" cy="185852"/>
          </a:xfrm>
        </p:spPr>
        <p:txBody>
          <a:bodyPr/>
          <a:lstStyle/>
          <a:p>
            <a:r>
              <a:rPr lang="en-US" dirty="0"/>
              <a:t>©2023 Proprietary. All Rights Reserved. </a:t>
            </a:r>
          </a:p>
        </p:txBody>
      </p:sp>
    </p:spTree>
    <p:extLst>
      <p:ext uri="{BB962C8B-B14F-4D97-AF65-F5344CB8AC3E}">
        <p14:creationId xmlns:p14="http://schemas.microsoft.com/office/powerpoint/2010/main" val="37928595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750EA-BF38-40A1-800B-277C3C6FC0FE}"/>
              </a:ext>
            </a:extLst>
          </p:cNvPr>
          <p:cNvSpPr>
            <a:spLocks noGrp="1"/>
          </p:cNvSpPr>
          <p:nvPr>
            <p:ph type="title"/>
          </p:nvPr>
        </p:nvSpPr>
        <p:spPr>
          <a:xfrm>
            <a:off x="838200" y="365125"/>
            <a:ext cx="10515600" cy="1325563"/>
          </a:xfrm>
        </p:spPr>
        <p:txBody>
          <a:bodyPr anchor="ctr">
            <a:normAutofit/>
          </a:bodyPr>
          <a:lstStyle/>
          <a:p>
            <a:r>
              <a:rPr lang="en-US" dirty="0"/>
              <a:t>Resellers - Pros</a:t>
            </a:r>
          </a:p>
        </p:txBody>
      </p:sp>
      <p:pic>
        <p:nvPicPr>
          <p:cNvPr id="7" name="Picture 6">
            <a:extLst>
              <a:ext uri="{FF2B5EF4-FFF2-40B4-BE49-F238E27FC236}">
                <a16:creationId xmlns:a16="http://schemas.microsoft.com/office/drawing/2014/main" id="{E6F25D7A-92EC-A076-DCCB-833A7AADA4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1870075"/>
            <a:ext cx="5181600" cy="3756660"/>
          </a:xfrm>
          <a:prstGeom prst="rect">
            <a:avLst/>
          </a:prstGeom>
          <a:noFill/>
        </p:spPr>
      </p:pic>
      <p:sp>
        <p:nvSpPr>
          <p:cNvPr id="3" name="Content Placeholder 2">
            <a:extLst>
              <a:ext uri="{FF2B5EF4-FFF2-40B4-BE49-F238E27FC236}">
                <a16:creationId xmlns:a16="http://schemas.microsoft.com/office/drawing/2014/main" id="{5DAAC634-5B3D-DE01-0865-A68A791D64FB}"/>
              </a:ext>
            </a:extLst>
          </p:cNvPr>
          <p:cNvSpPr>
            <a:spLocks noGrp="1"/>
          </p:cNvSpPr>
          <p:nvPr>
            <p:ph sz="half" idx="2"/>
          </p:nvPr>
        </p:nvSpPr>
        <p:spPr>
          <a:xfrm>
            <a:off x="6172200" y="1825625"/>
            <a:ext cx="5181600" cy="4351338"/>
          </a:xfrm>
        </p:spPr>
        <p:txBody>
          <a:bodyPr>
            <a:normAutofit/>
          </a:bodyPr>
          <a:lstStyle/>
          <a:p>
            <a:r>
              <a:rPr lang="en-US" sz="1700"/>
              <a:t>Usually non-dilutive, though some resellers may demand equity as part of the deal</a:t>
            </a:r>
          </a:p>
          <a:p>
            <a:r>
              <a:rPr lang="en-US" sz="1700"/>
              <a:t>Inexpensive, despite discounts for prepayment</a:t>
            </a:r>
          </a:p>
          <a:p>
            <a:r>
              <a:rPr lang="en-US" sz="1700"/>
              <a:t>A good reseller will often “be the bank” if needed</a:t>
            </a:r>
          </a:p>
          <a:p>
            <a:r>
              <a:rPr lang="en-US" sz="1700"/>
              <a:t>In most cases, wants your long term success…</a:t>
            </a:r>
          </a:p>
          <a:p>
            <a:r>
              <a:rPr lang="en-US" sz="1700"/>
              <a:t>Needs your shorter-mid-term success</a:t>
            </a:r>
          </a:p>
          <a:p>
            <a:r>
              <a:rPr lang="en-US" sz="1700"/>
              <a:t>Provide accelerated access to other markets, so revenue stream that you would not otherwise get for years – if ever</a:t>
            </a:r>
          </a:p>
        </p:txBody>
      </p:sp>
      <p:sp>
        <p:nvSpPr>
          <p:cNvPr id="5" name="Slide Number Placeholder 4">
            <a:extLst>
              <a:ext uri="{FF2B5EF4-FFF2-40B4-BE49-F238E27FC236}">
                <a16:creationId xmlns:a16="http://schemas.microsoft.com/office/drawing/2014/main" id="{41A63FA5-FE84-D305-87A2-1ED9AC1B03DC}"/>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7C782477-AB63-BF4D-B45C-362C5D0D1DCA}" type="slidenum">
              <a:rPr lang="en-US" smtClean="0"/>
              <a:pPr>
                <a:spcAft>
                  <a:spcPts val="600"/>
                </a:spcAft>
              </a:pPr>
              <a:t>40</a:t>
            </a:fld>
            <a:endParaRPr lang="en-US"/>
          </a:p>
        </p:txBody>
      </p:sp>
      <p:sp>
        <p:nvSpPr>
          <p:cNvPr id="6" name="Footer Placeholder 3">
            <a:extLst>
              <a:ext uri="{FF2B5EF4-FFF2-40B4-BE49-F238E27FC236}">
                <a16:creationId xmlns:a16="http://schemas.microsoft.com/office/drawing/2014/main" id="{F386EDE8-B36B-291E-2913-69B9D4014880}"/>
              </a:ext>
            </a:extLst>
          </p:cNvPr>
          <p:cNvSpPr>
            <a:spLocks noGrp="1"/>
          </p:cNvSpPr>
          <p:nvPr>
            <p:ph type="ftr" sz="quarter" idx="11"/>
          </p:nvPr>
        </p:nvSpPr>
        <p:spPr>
          <a:xfrm>
            <a:off x="4158792" y="6554677"/>
            <a:ext cx="3874417" cy="185852"/>
          </a:xfrm>
        </p:spPr>
        <p:txBody>
          <a:bodyPr/>
          <a:lstStyle/>
          <a:p>
            <a:r>
              <a:rPr lang="en-US" dirty="0"/>
              <a:t>©2023 Proprietary. All Rights Reserved. </a:t>
            </a:r>
          </a:p>
        </p:txBody>
      </p:sp>
    </p:spTree>
    <p:extLst>
      <p:ext uri="{BB962C8B-B14F-4D97-AF65-F5344CB8AC3E}">
        <p14:creationId xmlns:p14="http://schemas.microsoft.com/office/powerpoint/2010/main" val="15745593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7619D-D341-0FC8-4298-C385F3A7DE73}"/>
              </a:ext>
            </a:extLst>
          </p:cNvPr>
          <p:cNvSpPr>
            <a:spLocks noGrp="1"/>
          </p:cNvSpPr>
          <p:nvPr>
            <p:ph type="title"/>
          </p:nvPr>
        </p:nvSpPr>
        <p:spPr>
          <a:xfrm>
            <a:off x="838200" y="365125"/>
            <a:ext cx="10515600" cy="1325563"/>
          </a:xfrm>
        </p:spPr>
        <p:txBody>
          <a:bodyPr anchor="ctr">
            <a:normAutofit/>
          </a:bodyPr>
          <a:lstStyle/>
          <a:p>
            <a:r>
              <a:rPr lang="en-US" dirty="0"/>
              <a:t>Resellers – What Can Go Wrong?</a:t>
            </a:r>
            <a:br>
              <a:rPr lang="en-US" dirty="0"/>
            </a:br>
            <a:r>
              <a:rPr lang="en-US" sz="3200" i="1" dirty="0"/>
              <a:t>If </a:t>
            </a:r>
            <a:r>
              <a:rPr lang="en-US" b="1" i="1" dirty="0"/>
              <a:t>Y</a:t>
            </a:r>
            <a:r>
              <a:rPr lang="en-US" sz="3200" b="1" i="1" dirty="0"/>
              <a:t>ou</a:t>
            </a:r>
            <a:r>
              <a:rPr lang="en-US" sz="3200" i="1" dirty="0"/>
              <a:t> </a:t>
            </a:r>
            <a:r>
              <a:rPr lang="en-US" i="1" dirty="0"/>
              <a:t>D</a:t>
            </a:r>
            <a:r>
              <a:rPr lang="en-US" sz="3200" i="1" dirty="0"/>
              <a:t>on’t </a:t>
            </a:r>
            <a:r>
              <a:rPr lang="en-US" i="1" dirty="0"/>
              <a:t>D</a:t>
            </a:r>
            <a:r>
              <a:rPr lang="en-US" sz="3200" i="1" dirty="0"/>
              <a:t>eliver / Keep the Agreement</a:t>
            </a:r>
            <a:endParaRPr lang="en-US" dirty="0"/>
          </a:p>
        </p:txBody>
      </p:sp>
      <p:sp>
        <p:nvSpPr>
          <p:cNvPr id="3" name="Content Placeholder 2">
            <a:extLst>
              <a:ext uri="{FF2B5EF4-FFF2-40B4-BE49-F238E27FC236}">
                <a16:creationId xmlns:a16="http://schemas.microsoft.com/office/drawing/2014/main" id="{3A886D8A-6FB7-AB00-5AAE-10DD5A44C719}"/>
              </a:ext>
            </a:extLst>
          </p:cNvPr>
          <p:cNvSpPr>
            <a:spLocks noGrp="1"/>
          </p:cNvSpPr>
          <p:nvPr>
            <p:ph sz="half" idx="1"/>
          </p:nvPr>
        </p:nvSpPr>
        <p:spPr>
          <a:xfrm>
            <a:off x="838800" y="1825624"/>
            <a:ext cx="5529470" cy="4530725"/>
          </a:xfrm>
        </p:spPr>
        <p:txBody>
          <a:bodyPr>
            <a:normAutofit/>
          </a:bodyPr>
          <a:lstStyle/>
          <a:p>
            <a:pPr>
              <a:lnSpc>
                <a:spcPct val="110000"/>
              </a:lnSpc>
            </a:pPr>
            <a:r>
              <a:rPr lang="en-US" sz="2000" dirty="0"/>
              <a:t>The reseller can ditch you</a:t>
            </a:r>
          </a:p>
          <a:p>
            <a:pPr lvl="1">
              <a:lnSpc>
                <a:spcPct val="110000"/>
              </a:lnSpc>
            </a:pPr>
            <a:r>
              <a:rPr lang="en-US" sz="1700" dirty="0"/>
              <a:t>And then you could owe them money, depending on the terms of the contract</a:t>
            </a:r>
          </a:p>
          <a:p>
            <a:pPr>
              <a:lnSpc>
                <a:spcPct val="110000"/>
              </a:lnSpc>
            </a:pPr>
            <a:r>
              <a:rPr lang="en-US" sz="2000" dirty="0"/>
              <a:t>Things change: what seems like a good deal today may not years later</a:t>
            </a:r>
          </a:p>
          <a:p>
            <a:pPr lvl="1">
              <a:lnSpc>
                <a:spcPct val="110000"/>
              </a:lnSpc>
            </a:pPr>
            <a:r>
              <a:rPr lang="en-US" sz="1700" b="1" dirty="0"/>
              <a:t>Example: </a:t>
            </a:r>
            <a:r>
              <a:rPr lang="en-US" sz="1700" dirty="0"/>
              <a:t>Maybe you couldn’t sell to the USG now, but 3 years from now you could – except for the fact that the reseller has exclusive right for another 5 years based on the contract</a:t>
            </a:r>
          </a:p>
          <a:p>
            <a:pPr>
              <a:lnSpc>
                <a:spcPct val="110000"/>
              </a:lnSpc>
            </a:pPr>
            <a:r>
              <a:rPr lang="en-US" sz="2000" dirty="0"/>
              <a:t>Exclusivity provisions most likely to cause friction and regret</a:t>
            </a:r>
          </a:p>
          <a:p>
            <a:endParaRPr lang="en-US" sz="1700" dirty="0"/>
          </a:p>
        </p:txBody>
      </p:sp>
      <p:pic>
        <p:nvPicPr>
          <p:cNvPr id="7" name="Picture 6" descr="Shape, circle&#10;&#10;Description automatically generated">
            <a:extLst>
              <a:ext uri="{FF2B5EF4-FFF2-40B4-BE49-F238E27FC236}">
                <a16:creationId xmlns:a16="http://schemas.microsoft.com/office/drawing/2014/main" id="{A0FD49D7-3747-B9F7-72C2-504E070802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32295" y="1847850"/>
            <a:ext cx="5164793" cy="4351338"/>
          </a:xfrm>
          <a:prstGeom prst="rect">
            <a:avLst/>
          </a:prstGeom>
          <a:noFill/>
        </p:spPr>
      </p:pic>
      <p:sp>
        <p:nvSpPr>
          <p:cNvPr id="5" name="Slide Number Placeholder 4">
            <a:extLst>
              <a:ext uri="{FF2B5EF4-FFF2-40B4-BE49-F238E27FC236}">
                <a16:creationId xmlns:a16="http://schemas.microsoft.com/office/drawing/2014/main" id="{EEC8B89C-D6C8-4735-A0C3-E8BF30E7A8B7}"/>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7C782477-AB63-BF4D-B45C-362C5D0D1DCA}" type="slidenum">
              <a:rPr lang="en-US" smtClean="0"/>
              <a:pPr>
                <a:spcAft>
                  <a:spcPts val="600"/>
                </a:spcAft>
              </a:pPr>
              <a:t>41</a:t>
            </a:fld>
            <a:endParaRPr lang="en-US"/>
          </a:p>
        </p:txBody>
      </p:sp>
      <p:sp>
        <p:nvSpPr>
          <p:cNvPr id="6" name="Rectangle 5">
            <a:extLst>
              <a:ext uri="{FF2B5EF4-FFF2-40B4-BE49-F238E27FC236}">
                <a16:creationId xmlns:a16="http://schemas.microsoft.com/office/drawing/2014/main" id="{D1B31D9E-F4F4-D7B0-738E-5C85C4581827}"/>
              </a:ext>
            </a:extLst>
          </p:cNvPr>
          <p:cNvSpPr/>
          <p:nvPr/>
        </p:nvSpPr>
        <p:spPr>
          <a:xfrm>
            <a:off x="0" y="0"/>
            <a:ext cx="70338" cy="1547446"/>
          </a:xfrm>
          <a:prstGeom prst="rect">
            <a:avLst/>
          </a:prstGeom>
          <a:solidFill>
            <a:srgbClr val="F31A1A"/>
          </a:solidFill>
          <a:ln>
            <a:solidFill>
              <a:srgbClr val="F31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3">
            <a:extLst>
              <a:ext uri="{FF2B5EF4-FFF2-40B4-BE49-F238E27FC236}">
                <a16:creationId xmlns:a16="http://schemas.microsoft.com/office/drawing/2014/main" id="{BC53E6F2-06A5-C3AF-9C93-5F26C91CF924}"/>
              </a:ext>
            </a:extLst>
          </p:cNvPr>
          <p:cNvSpPr>
            <a:spLocks noGrp="1"/>
          </p:cNvSpPr>
          <p:nvPr>
            <p:ph type="ftr" sz="quarter" idx="11"/>
          </p:nvPr>
        </p:nvSpPr>
        <p:spPr>
          <a:xfrm>
            <a:off x="4158792" y="6554677"/>
            <a:ext cx="3874417" cy="185852"/>
          </a:xfrm>
        </p:spPr>
        <p:txBody>
          <a:bodyPr/>
          <a:lstStyle/>
          <a:p>
            <a:r>
              <a:rPr lang="en-US" dirty="0"/>
              <a:t>©2023 Proprietary. All Rights Reserved. </a:t>
            </a:r>
          </a:p>
        </p:txBody>
      </p:sp>
    </p:spTree>
    <p:extLst>
      <p:ext uri="{BB962C8B-B14F-4D97-AF65-F5344CB8AC3E}">
        <p14:creationId xmlns:p14="http://schemas.microsoft.com/office/powerpoint/2010/main" val="22551219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7619D-D341-0FC8-4298-C385F3A7DE73}"/>
              </a:ext>
            </a:extLst>
          </p:cNvPr>
          <p:cNvSpPr>
            <a:spLocks noGrp="1"/>
          </p:cNvSpPr>
          <p:nvPr>
            <p:ph type="title"/>
          </p:nvPr>
        </p:nvSpPr>
        <p:spPr>
          <a:xfrm>
            <a:off x="838200" y="365125"/>
            <a:ext cx="10515600" cy="1325563"/>
          </a:xfrm>
        </p:spPr>
        <p:txBody>
          <a:bodyPr anchor="ctr">
            <a:normAutofit/>
          </a:bodyPr>
          <a:lstStyle/>
          <a:p>
            <a:r>
              <a:rPr lang="en-US" dirty="0"/>
              <a:t>Resellers – What Can Go Wrong?</a:t>
            </a:r>
            <a:br>
              <a:rPr lang="en-US" dirty="0"/>
            </a:br>
            <a:r>
              <a:rPr lang="en-US" sz="3200" i="1" dirty="0"/>
              <a:t>If </a:t>
            </a:r>
            <a:r>
              <a:rPr lang="en-US" b="1" i="1" dirty="0"/>
              <a:t>Y</a:t>
            </a:r>
            <a:r>
              <a:rPr lang="en-US" sz="3200" b="1" i="1" dirty="0"/>
              <a:t>ou</a:t>
            </a:r>
            <a:r>
              <a:rPr lang="en-US" sz="3200" i="1" dirty="0"/>
              <a:t> </a:t>
            </a:r>
            <a:r>
              <a:rPr lang="en-US" i="1" dirty="0"/>
              <a:t>D</a:t>
            </a:r>
            <a:r>
              <a:rPr lang="en-US" sz="3200" i="1" dirty="0"/>
              <a:t>on’t </a:t>
            </a:r>
            <a:r>
              <a:rPr lang="en-US" i="1" dirty="0"/>
              <a:t>D</a:t>
            </a:r>
            <a:r>
              <a:rPr lang="en-US" sz="3200" i="1" dirty="0"/>
              <a:t>eliver / Keep the Agreement</a:t>
            </a:r>
            <a:endParaRPr lang="en-US" dirty="0"/>
          </a:p>
        </p:txBody>
      </p:sp>
      <p:sp>
        <p:nvSpPr>
          <p:cNvPr id="3" name="Content Placeholder 2">
            <a:extLst>
              <a:ext uri="{FF2B5EF4-FFF2-40B4-BE49-F238E27FC236}">
                <a16:creationId xmlns:a16="http://schemas.microsoft.com/office/drawing/2014/main" id="{3A886D8A-6FB7-AB00-5AAE-10DD5A44C719}"/>
              </a:ext>
            </a:extLst>
          </p:cNvPr>
          <p:cNvSpPr>
            <a:spLocks noGrp="1"/>
          </p:cNvSpPr>
          <p:nvPr>
            <p:ph sz="half" idx="1"/>
          </p:nvPr>
        </p:nvSpPr>
        <p:spPr>
          <a:xfrm>
            <a:off x="6096000" y="2155275"/>
            <a:ext cx="5529470" cy="4530725"/>
          </a:xfrm>
        </p:spPr>
        <p:txBody>
          <a:bodyPr>
            <a:normAutofit/>
          </a:bodyPr>
          <a:lstStyle/>
          <a:p>
            <a:pPr>
              <a:lnSpc>
                <a:spcPct val="110000"/>
              </a:lnSpc>
            </a:pPr>
            <a:r>
              <a:rPr lang="en-US" dirty="0"/>
              <a:t>Reseller fails to deliver promised revenue or some other material provision</a:t>
            </a:r>
          </a:p>
          <a:p>
            <a:pPr>
              <a:lnSpc>
                <a:spcPct val="110000"/>
              </a:lnSpc>
            </a:pPr>
            <a:r>
              <a:rPr lang="en-US" dirty="0"/>
              <a:t>Dishonest reseller could try to steal your IP and/or cheat you out of royalties</a:t>
            </a:r>
          </a:p>
          <a:p>
            <a:pPr lvl="1" indent="-284400">
              <a:lnSpc>
                <a:spcPct val="110000"/>
              </a:lnSpc>
            </a:pPr>
            <a:r>
              <a:rPr lang="en-US" sz="2400" dirty="0"/>
              <a:t>But this is relatively rare and can be managed </a:t>
            </a:r>
          </a:p>
          <a:p>
            <a:pPr marL="0" indent="0">
              <a:buNone/>
            </a:pPr>
            <a:endParaRPr lang="en-US" sz="1700" dirty="0"/>
          </a:p>
        </p:txBody>
      </p:sp>
      <p:sp>
        <p:nvSpPr>
          <p:cNvPr id="5" name="Slide Number Placeholder 4">
            <a:extLst>
              <a:ext uri="{FF2B5EF4-FFF2-40B4-BE49-F238E27FC236}">
                <a16:creationId xmlns:a16="http://schemas.microsoft.com/office/drawing/2014/main" id="{EEC8B89C-D6C8-4735-A0C3-E8BF30E7A8B7}"/>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7C782477-AB63-BF4D-B45C-362C5D0D1DCA}" type="slidenum">
              <a:rPr lang="en-US" smtClean="0"/>
              <a:pPr>
                <a:spcAft>
                  <a:spcPts val="600"/>
                </a:spcAft>
              </a:pPr>
              <a:t>42</a:t>
            </a:fld>
            <a:endParaRPr lang="en-US"/>
          </a:p>
        </p:txBody>
      </p:sp>
      <p:sp>
        <p:nvSpPr>
          <p:cNvPr id="6" name="Rectangle 5">
            <a:extLst>
              <a:ext uri="{FF2B5EF4-FFF2-40B4-BE49-F238E27FC236}">
                <a16:creationId xmlns:a16="http://schemas.microsoft.com/office/drawing/2014/main" id="{D1B31D9E-F4F4-D7B0-738E-5C85C4581827}"/>
              </a:ext>
            </a:extLst>
          </p:cNvPr>
          <p:cNvSpPr/>
          <p:nvPr/>
        </p:nvSpPr>
        <p:spPr>
          <a:xfrm>
            <a:off x="0" y="0"/>
            <a:ext cx="70338" cy="1547446"/>
          </a:xfrm>
          <a:prstGeom prst="rect">
            <a:avLst/>
          </a:prstGeom>
          <a:solidFill>
            <a:srgbClr val="F31A1A"/>
          </a:solidFill>
          <a:ln>
            <a:solidFill>
              <a:srgbClr val="F31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Diagram&#10;&#10;Description automatically generated">
            <a:extLst>
              <a:ext uri="{FF2B5EF4-FFF2-40B4-BE49-F238E27FC236}">
                <a16:creationId xmlns:a16="http://schemas.microsoft.com/office/drawing/2014/main" id="{0E412DE3-D421-7695-0096-115FB147843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6992" y="2361863"/>
            <a:ext cx="5908105" cy="3323309"/>
          </a:xfrm>
          <a:prstGeom prst="rect">
            <a:avLst/>
          </a:prstGeom>
        </p:spPr>
      </p:pic>
      <p:sp>
        <p:nvSpPr>
          <p:cNvPr id="7" name="Footer Placeholder 3">
            <a:extLst>
              <a:ext uri="{FF2B5EF4-FFF2-40B4-BE49-F238E27FC236}">
                <a16:creationId xmlns:a16="http://schemas.microsoft.com/office/drawing/2014/main" id="{60E7E8F3-3EC4-2D56-2F48-7F799E115555}"/>
              </a:ext>
            </a:extLst>
          </p:cNvPr>
          <p:cNvSpPr>
            <a:spLocks noGrp="1"/>
          </p:cNvSpPr>
          <p:nvPr>
            <p:ph type="ftr" sz="quarter" idx="11"/>
          </p:nvPr>
        </p:nvSpPr>
        <p:spPr>
          <a:xfrm>
            <a:off x="4158792" y="6554677"/>
            <a:ext cx="3874417" cy="185852"/>
          </a:xfrm>
        </p:spPr>
        <p:txBody>
          <a:bodyPr/>
          <a:lstStyle/>
          <a:p>
            <a:r>
              <a:rPr lang="en-US" dirty="0"/>
              <a:t>©2023 Proprietary. All Rights Reserved. </a:t>
            </a:r>
          </a:p>
        </p:txBody>
      </p:sp>
    </p:spTree>
    <p:extLst>
      <p:ext uri="{BB962C8B-B14F-4D97-AF65-F5344CB8AC3E}">
        <p14:creationId xmlns:p14="http://schemas.microsoft.com/office/powerpoint/2010/main" val="22736376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57B19-35F5-5012-5A29-C32D6B4DDA61}"/>
              </a:ext>
            </a:extLst>
          </p:cNvPr>
          <p:cNvSpPr>
            <a:spLocks noGrp="1"/>
          </p:cNvSpPr>
          <p:nvPr>
            <p:ph type="title"/>
          </p:nvPr>
        </p:nvSpPr>
        <p:spPr>
          <a:xfrm>
            <a:off x="838200" y="365125"/>
            <a:ext cx="10515600" cy="1325563"/>
          </a:xfrm>
        </p:spPr>
        <p:txBody>
          <a:bodyPr anchor="ctr">
            <a:normAutofit/>
          </a:bodyPr>
          <a:lstStyle/>
          <a:p>
            <a:r>
              <a:rPr lang="en-US" dirty="0"/>
              <a:t>What Do Resellers Want?</a:t>
            </a:r>
          </a:p>
        </p:txBody>
      </p:sp>
      <p:sp>
        <p:nvSpPr>
          <p:cNvPr id="3" name="Content Placeholder 2">
            <a:extLst>
              <a:ext uri="{FF2B5EF4-FFF2-40B4-BE49-F238E27FC236}">
                <a16:creationId xmlns:a16="http://schemas.microsoft.com/office/drawing/2014/main" id="{110A9787-01A7-6112-49F8-88ED2F6FED27}"/>
              </a:ext>
            </a:extLst>
          </p:cNvPr>
          <p:cNvSpPr>
            <a:spLocks noGrp="1"/>
          </p:cNvSpPr>
          <p:nvPr>
            <p:ph sz="half" idx="1"/>
          </p:nvPr>
        </p:nvSpPr>
        <p:spPr>
          <a:xfrm>
            <a:off x="838200" y="1825625"/>
            <a:ext cx="5181600" cy="4351338"/>
          </a:xfrm>
        </p:spPr>
        <p:txBody>
          <a:bodyPr>
            <a:normAutofit/>
          </a:bodyPr>
          <a:lstStyle/>
          <a:p>
            <a:r>
              <a:rPr lang="en-US" sz="1700" dirty="0"/>
              <a:t>They have concern for your welfare– a weak partner is a dangerous partner</a:t>
            </a:r>
          </a:p>
          <a:p>
            <a:pPr lvl="1"/>
            <a:r>
              <a:rPr lang="en-US" sz="1700" dirty="0"/>
              <a:t>Financially</a:t>
            </a:r>
          </a:p>
          <a:p>
            <a:pPr lvl="1"/>
            <a:r>
              <a:rPr lang="en-US" sz="1700" dirty="0"/>
              <a:t>Employee morale &amp; retention</a:t>
            </a:r>
          </a:p>
          <a:p>
            <a:r>
              <a:rPr lang="en-US" sz="1700" dirty="0"/>
              <a:t>Motivated to put their needs high on your to-do list</a:t>
            </a:r>
          </a:p>
          <a:p>
            <a:r>
              <a:rPr lang="en-US" sz="1700" dirty="0"/>
              <a:t>Transparency – they don’t like surprises that can adversely impact their business</a:t>
            </a:r>
          </a:p>
          <a:p>
            <a:r>
              <a:rPr lang="en-US" sz="1700" dirty="0"/>
              <a:t>Want to avoid channel conflict</a:t>
            </a:r>
          </a:p>
          <a:p>
            <a:r>
              <a:rPr lang="en-US" sz="1700" dirty="0"/>
              <a:t>How they win:</a:t>
            </a:r>
          </a:p>
          <a:p>
            <a:pPr lvl="1"/>
            <a:r>
              <a:rPr lang="en-US" sz="1700" dirty="0"/>
              <a:t>Selling tech &amp; related services to a given market that is better than that of their competitors </a:t>
            </a:r>
          </a:p>
        </p:txBody>
      </p:sp>
      <p:pic>
        <p:nvPicPr>
          <p:cNvPr id="9" name="Picture 8" descr="A picture containing text&#10;&#10;Description automatically generated">
            <a:extLst>
              <a:ext uri="{FF2B5EF4-FFF2-40B4-BE49-F238E27FC236}">
                <a16:creationId xmlns:a16="http://schemas.microsoft.com/office/drawing/2014/main" id="{CF2111BC-D8F1-94CA-1DAB-CCE65FFB3F6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72200" y="2103533"/>
            <a:ext cx="5181600" cy="3795522"/>
          </a:xfrm>
          <a:prstGeom prst="rect">
            <a:avLst/>
          </a:prstGeom>
          <a:noFill/>
        </p:spPr>
      </p:pic>
      <p:sp>
        <p:nvSpPr>
          <p:cNvPr id="5" name="Slide Number Placeholder 4">
            <a:extLst>
              <a:ext uri="{FF2B5EF4-FFF2-40B4-BE49-F238E27FC236}">
                <a16:creationId xmlns:a16="http://schemas.microsoft.com/office/drawing/2014/main" id="{55B735EC-047B-0D44-7EB2-FDFA2CC4CBAD}"/>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7C782477-AB63-BF4D-B45C-362C5D0D1DCA}" type="slidenum">
              <a:rPr lang="en-US" smtClean="0"/>
              <a:pPr>
                <a:spcAft>
                  <a:spcPts val="600"/>
                </a:spcAft>
              </a:pPr>
              <a:t>43</a:t>
            </a:fld>
            <a:endParaRPr lang="en-US"/>
          </a:p>
        </p:txBody>
      </p:sp>
      <p:sp>
        <p:nvSpPr>
          <p:cNvPr id="6" name="Footer Placeholder 3">
            <a:extLst>
              <a:ext uri="{FF2B5EF4-FFF2-40B4-BE49-F238E27FC236}">
                <a16:creationId xmlns:a16="http://schemas.microsoft.com/office/drawing/2014/main" id="{EE7D5E5A-73AC-2856-F855-1215E1E28707}"/>
              </a:ext>
            </a:extLst>
          </p:cNvPr>
          <p:cNvSpPr>
            <a:spLocks noGrp="1"/>
          </p:cNvSpPr>
          <p:nvPr>
            <p:ph type="ftr" sz="quarter" idx="11"/>
          </p:nvPr>
        </p:nvSpPr>
        <p:spPr>
          <a:xfrm>
            <a:off x="4158792" y="6554677"/>
            <a:ext cx="3874417" cy="185852"/>
          </a:xfrm>
        </p:spPr>
        <p:txBody>
          <a:bodyPr/>
          <a:lstStyle/>
          <a:p>
            <a:r>
              <a:rPr lang="en-US" dirty="0"/>
              <a:t>©2023 Proprietary. All Rights Reserved. </a:t>
            </a:r>
          </a:p>
        </p:txBody>
      </p:sp>
    </p:spTree>
    <p:extLst>
      <p:ext uri="{BB962C8B-B14F-4D97-AF65-F5344CB8AC3E}">
        <p14:creationId xmlns:p14="http://schemas.microsoft.com/office/powerpoint/2010/main" val="13827836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81D4E-3E13-A24E-57BD-B64A502ED9B8}"/>
              </a:ext>
            </a:extLst>
          </p:cNvPr>
          <p:cNvSpPr>
            <a:spLocks noGrp="1"/>
          </p:cNvSpPr>
          <p:nvPr>
            <p:ph type="title"/>
          </p:nvPr>
        </p:nvSpPr>
        <p:spPr>
          <a:xfrm>
            <a:off x="831850" y="2495550"/>
            <a:ext cx="10515600" cy="1133475"/>
          </a:xfrm>
        </p:spPr>
        <p:txBody>
          <a:bodyPr/>
          <a:lstStyle/>
          <a:p>
            <a:pPr algn="ctr"/>
            <a:r>
              <a:rPr lang="en-US" dirty="0"/>
              <a:t>Conclusion</a:t>
            </a:r>
          </a:p>
        </p:txBody>
      </p:sp>
      <p:sp>
        <p:nvSpPr>
          <p:cNvPr id="5" name="Slide Number Placeholder 4">
            <a:extLst>
              <a:ext uri="{FF2B5EF4-FFF2-40B4-BE49-F238E27FC236}">
                <a16:creationId xmlns:a16="http://schemas.microsoft.com/office/drawing/2014/main" id="{E15FE27E-7D9D-D738-1DA6-1D3AA33C03CC}"/>
              </a:ext>
            </a:extLst>
          </p:cNvPr>
          <p:cNvSpPr>
            <a:spLocks noGrp="1"/>
          </p:cNvSpPr>
          <p:nvPr>
            <p:ph type="sldNum" sz="quarter" idx="12"/>
          </p:nvPr>
        </p:nvSpPr>
        <p:spPr/>
        <p:txBody>
          <a:bodyPr/>
          <a:lstStyle/>
          <a:p>
            <a:fld id="{7C782477-AB63-BF4D-B45C-362C5D0D1DCA}" type="slidenum">
              <a:rPr lang="en-US" smtClean="0"/>
              <a:t>44</a:t>
            </a:fld>
            <a:endParaRPr lang="en-US"/>
          </a:p>
        </p:txBody>
      </p:sp>
      <p:sp>
        <p:nvSpPr>
          <p:cNvPr id="6" name="Rectangle 5">
            <a:extLst>
              <a:ext uri="{FF2B5EF4-FFF2-40B4-BE49-F238E27FC236}">
                <a16:creationId xmlns:a16="http://schemas.microsoft.com/office/drawing/2014/main" id="{A5A58942-0877-9D49-7A6A-9818D2B08013}"/>
              </a:ext>
            </a:extLst>
          </p:cNvPr>
          <p:cNvSpPr/>
          <p:nvPr/>
        </p:nvSpPr>
        <p:spPr>
          <a:xfrm>
            <a:off x="-1" y="0"/>
            <a:ext cx="72000" cy="6858000"/>
          </a:xfrm>
          <a:prstGeom prst="rect">
            <a:avLst/>
          </a:prstGeom>
          <a:solidFill>
            <a:srgbClr val="F31A1A"/>
          </a:solidFill>
          <a:ln>
            <a:solidFill>
              <a:srgbClr val="F31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3">
            <a:extLst>
              <a:ext uri="{FF2B5EF4-FFF2-40B4-BE49-F238E27FC236}">
                <a16:creationId xmlns:a16="http://schemas.microsoft.com/office/drawing/2014/main" id="{CF35E356-6246-F926-CEF7-E280A8FE082C}"/>
              </a:ext>
            </a:extLst>
          </p:cNvPr>
          <p:cNvSpPr>
            <a:spLocks noGrp="1"/>
          </p:cNvSpPr>
          <p:nvPr>
            <p:ph type="ftr" sz="quarter" idx="11"/>
          </p:nvPr>
        </p:nvSpPr>
        <p:spPr>
          <a:xfrm>
            <a:off x="4158792" y="6554677"/>
            <a:ext cx="3874417" cy="185852"/>
          </a:xfrm>
        </p:spPr>
        <p:txBody>
          <a:bodyPr/>
          <a:lstStyle/>
          <a:p>
            <a:r>
              <a:rPr lang="en-US" dirty="0"/>
              <a:t>©2023 Proprietary. All Rights Reserved. </a:t>
            </a:r>
          </a:p>
        </p:txBody>
      </p:sp>
    </p:spTree>
    <p:extLst>
      <p:ext uri="{BB962C8B-B14F-4D97-AF65-F5344CB8AC3E}">
        <p14:creationId xmlns:p14="http://schemas.microsoft.com/office/powerpoint/2010/main" val="35353460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C06AC-6A5A-8723-A343-83AC8602AF7C}"/>
              </a:ext>
            </a:extLst>
          </p:cNvPr>
          <p:cNvSpPr>
            <a:spLocks noGrp="1"/>
          </p:cNvSpPr>
          <p:nvPr>
            <p:ph type="title"/>
          </p:nvPr>
        </p:nvSpPr>
        <p:spPr/>
        <p:txBody>
          <a:bodyPr>
            <a:normAutofit/>
          </a:bodyPr>
          <a:lstStyle/>
          <a:p>
            <a:r>
              <a:rPr lang="en-GB" sz="3200" dirty="0">
                <a:effectLst/>
                <a:latin typeface="Montserrat Light" pitchFamily="2" charset="77"/>
              </a:rPr>
              <a:t>There Is No </a:t>
            </a:r>
            <a:r>
              <a:rPr lang="en-GB" dirty="0">
                <a:latin typeface="Montserrat Light" pitchFamily="2" charset="77"/>
              </a:rPr>
              <a:t>O</a:t>
            </a:r>
            <a:r>
              <a:rPr lang="en-GB" sz="3200" dirty="0">
                <a:effectLst/>
                <a:latin typeface="Montserrat Light" pitchFamily="2" charset="77"/>
              </a:rPr>
              <a:t>ne </a:t>
            </a:r>
            <a:r>
              <a:rPr lang="en-GB" dirty="0">
                <a:latin typeface="Montserrat Light" pitchFamily="2" charset="77"/>
              </a:rPr>
              <a:t>R</a:t>
            </a:r>
            <a:r>
              <a:rPr lang="en-GB" sz="3200" dirty="0">
                <a:effectLst/>
                <a:latin typeface="Montserrat Light" pitchFamily="2" charset="77"/>
              </a:rPr>
              <a:t>ight </a:t>
            </a:r>
            <a:r>
              <a:rPr lang="en-GB" dirty="0">
                <a:latin typeface="Montserrat Light" pitchFamily="2" charset="77"/>
              </a:rPr>
              <a:t>A</a:t>
            </a:r>
            <a:r>
              <a:rPr lang="en-GB" sz="3200" dirty="0">
                <a:effectLst/>
                <a:latin typeface="Montserrat Light" pitchFamily="2" charset="77"/>
              </a:rPr>
              <a:t>nswer</a:t>
            </a:r>
            <a:endParaRPr lang="en-SG" dirty="0">
              <a:latin typeface="Montserrat Light" pitchFamily="2" charset="77"/>
            </a:endParaRPr>
          </a:p>
        </p:txBody>
      </p:sp>
      <p:sp>
        <p:nvSpPr>
          <p:cNvPr id="3" name="Content Placeholder 2">
            <a:extLst>
              <a:ext uri="{FF2B5EF4-FFF2-40B4-BE49-F238E27FC236}">
                <a16:creationId xmlns:a16="http://schemas.microsoft.com/office/drawing/2014/main" id="{D69D13FF-6079-6379-B5BC-E820A4A9C4B2}"/>
              </a:ext>
            </a:extLst>
          </p:cNvPr>
          <p:cNvSpPr>
            <a:spLocks noGrp="1"/>
          </p:cNvSpPr>
          <p:nvPr>
            <p:ph idx="1"/>
          </p:nvPr>
        </p:nvSpPr>
        <p:spPr>
          <a:xfrm>
            <a:off x="838199" y="1600200"/>
            <a:ext cx="7168549" cy="4336961"/>
          </a:xfrm>
        </p:spPr>
        <p:txBody>
          <a:bodyPr>
            <a:noAutofit/>
          </a:bodyPr>
          <a:lstStyle/>
          <a:p>
            <a:pPr indent="-230400">
              <a:lnSpc>
                <a:spcPct val="120000"/>
              </a:lnSpc>
            </a:pPr>
            <a:r>
              <a:rPr lang="en-GB" sz="1800" dirty="0">
                <a:solidFill>
                  <a:srgbClr val="000000"/>
                </a:solidFill>
                <a:latin typeface="Montserrat" panose="00000500000000000000" pitchFamily="2" charset="0"/>
              </a:rPr>
              <a:t>Every option has its own trade-offs – including doing nothing at all</a:t>
            </a:r>
          </a:p>
          <a:p>
            <a:pPr indent="-230400">
              <a:lnSpc>
                <a:spcPct val="120000"/>
              </a:lnSpc>
            </a:pPr>
            <a:r>
              <a:rPr lang="en-GB" sz="1800" dirty="0">
                <a:solidFill>
                  <a:srgbClr val="000000"/>
                </a:solidFill>
                <a:latin typeface="Montserrat" panose="00000500000000000000" pitchFamily="2" charset="0"/>
              </a:rPr>
              <a:t>Not all are even possible for every business</a:t>
            </a:r>
          </a:p>
          <a:p>
            <a:pPr indent="-230400">
              <a:lnSpc>
                <a:spcPct val="120000"/>
              </a:lnSpc>
            </a:pPr>
            <a:r>
              <a:rPr lang="en-GB" sz="1800" b="1" dirty="0">
                <a:solidFill>
                  <a:srgbClr val="000000"/>
                </a:solidFill>
                <a:latin typeface="Montserrat" panose="00000500000000000000" pitchFamily="2" charset="0"/>
              </a:rPr>
              <a:t>Things change: </a:t>
            </a:r>
            <a:r>
              <a:rPr lang="en-GB" sz="1800" dirty="0">
                <a:solidFill>
                  <a:srgbClr val="000000"/>
                </a:solidFill>
                <a:latin typeface="Montserrat" panose="00000500000000000000" pitchFamily="2" charset="0"/>
              </a:rPr>
              <a:t>the same business financing option which works right now, may not later on</a:t>
            </a:r>
          </a:p>
          <a:p>
            <a:pPr lvl="1" indent="-230400">
              <a:lnSpc>
                <a:spcPct val="120000"/>
              </a:lnSpc>
            </a:pPr>
            <a:r>
              <a:rPr lang="en-GB" sz="1800" dirty="0">
                <a:latin typeface="Montserrat" panose="00000500000000000000" pitchFamily="2" charset="0"/>
              </a:rPr>
              <a:t>Most businesses use or combine different options at different times</a:t>
            </a:r>
            <a:endParaRPr lang="en-GB" sz="1800" dirty="0">
              <a:solidFill>
                <a:srgbClr val="FF0000"/>
              </a:solidFill>
              <a:latin typeface="Montserrat" panose="00000500000000000000" pitchFamily="2" charset="0"/>
            </a:endParaRPr>
          </a:p>
          <a:p>
            <a:pPr marL="230400" indent="-230400">
              <a:lnSpc>
                <a:spcPct val="120000"/>
              </a:lnSpc>
              <a:buClr>
                <a:srgbClr val="F31A1A"/>
              </a:buClr>
              <a:buFont typeface="Arial" panose="020B0604020202020204" pitchFamily="34" charset="0"/>
              <a:buChar char="•"/>
            </a:pPr>
            <a:r>
              <a:rPr lang="en-GB" sz="1800" dirty="0">
                <a:solidFill>
                  <a:srgbClr val="000000"/>
                </a:solidFill>
                <a:latin typeface="Montserrat" panose="00000500000000000000" pitchFamily="2" charset="0"/>
              </a:rPr>
              <a:t>Largest determinants  of what is right for you are </a:t>
            </a:r>
            <a:r>
              <a:rPr lang="en-GB" sz="1800" b="1" dirty="0">
                <a:solidFill>
                  <a:srgbClr val="000000"/>
                </a:solidFill>
                <a:latin typeface="Montserrat" panose="00000500000000000000" pitchFamily="2" charset="0"/>
              </a:rPr>
              <a:t>why</a:t>
            </a:r>
            <a:r>
              <a:rPr lang="en-GB" sz="1800" dirty="0">
                <a:solidFill>
                  <a:srgbClr val="000000"/>
                </a:solidFill>
                <a:latin typeface="Montserrat" panose="00000500000000000000" pitchFamily="2" charset="0"/>
              </a:rPr>
              <a:t> you want the money,</a:t>
            </a:r>
            <a:br>
              <a:rPr lang="en-GB" sz="1800" dirty="0">
                <a:solidFill>
                  <a:srgbClr val="000000"/>
                </a:solidFill>
                <a:latin typeface="Montserrat" panose="00000500000000000000" pitchFamily="2" charset="0"/>
              </a:rPr>
            </a:br>
            <a:r>
              <a:rPr lang="en-GB" sz="1800" b="1" dirty="0">
                <a:solidFill>
                  <a:srgbClr val="000000"/>
                </a:solidFill>
                <a:latin typeface="Montserrat" panose="00000500000000000000" pitchFamily="2" charset="0"/>
              </a:rPr>
              <a:t>when</a:t>
            </a:r>
            <a:r>
              <a:rPr lang="en-GB" sz="1800" dirty="0">
                <a:solidFill>
                  <a:srgbClr val="000000"/>
                </a:solidFill>
                <a:latin typeface="Montserrat" panose="00000500000000000000" pitchFamily="2" charset="0"/>
              </a:rPr>
              <a:t>, and </a:t>
            </a:r>
            <a:r>
              <a:rPr lang="en-GB" sz="1800" b="1" dirty="0">
                <a:solidFill>
                  <a:srgbClr val="000000"/>
                </a:solidFill>
                <a:latin typeface="Montserrat" panose="00000500000000000000" pitchFamily="2" charset="0"/>
              </a:rPr>
              <a:t>how important </a:t>
            </a:r>
            <a:r>
              <a:rPr lang="en-GB" sz="1800" dirty="0">
                <a:solidFill>
                  <a:srgbClr val="000000"/>
                </a:solidFill>
                <a:latin typeface="Montserrat" panose="00000500000000000000" pitchFamily="2" charset="0"/>
              </a:rPr>
              <a:t>it is to you</a:t>
            </a:r>
          </a:p>
          <a:p>
            <a:pPr marL="455400" lvl="1" indent="0">
              <a:lnSpc>
                <a:spcPct val="120000"/>
              </a:lnSpc>
              <a:buNone/>
            </a:pPr>
            <a:endParaRPr lang="en-GB" sz="1800" dirty="0">
              <a:latin typeface="Montserrat" panose="00000500000000000000" pitchFamily="2" charset="0"/>
            </a:endParaRPr>
          </a:p>
          <a:p>
            <a:pPr marL="455400" lvl="1" indent="0">
              <a:lnSpc>
                <a:spcPct val="120000"/>
              </a:lnSpc>
              <a:buNone/>
            </a:pPr>
            <a:endParaRPr lang="en-GB" sz="800" dirty="0">
              <a:solidFill>
                <a:srgbClr val="000000"/>
              </a:solidFill>
              <a:latin typeface="Montserrat" panose="00000500000000000000" pitchFamily="2" charset="0"/>
            </a:endParaRPr>
          </a:p>
          <a:p>
            <a:pPr lvl="1"/>
            <a:endParaRPr lang="en-GB" sz="1400" b="0" i="0" dirty="0">
              <a:solidFill>
                <a:srgbClr val="000000"/>
              </a:solidFill>
              <a:effectLst/>
              <a:latin typeface="Montserrat" panose="00000500000000000000" pitchFamily="2" charset="0"/>
            </a:endParaRPr>
          </a:p>
          <a:p>
            <a:pPr lvl="1"/>
            <a:endParaRPr lang="en-GB" sz="1400" b="0" i="0" dirty="0">
              <a:solidFill>
                <a:srgbClr val="000000"/>
              </a:solidFill>
              <a:effectLst/>
              <a:latin typeface="Montserrat" panose="00000500000000000000" pitchFamily="2" charset="0"/>
            </a:endParaRPr>
          </a:p>
          <a:p>
            <a:pPr lvl="4"/>
            <a:endParaRPr lang="en-SG" dirty="0"/>
          </a:p>
        </p:txBody>
      </p:sp>
      <p:sp>
        <p:nvSpPr>
          <p:cNvPr id="5" name="Slide Number Placeholder 4">
            <a:extLst>
              <a:ext uri="{FF2B5EF4-FFF2-40B4-BE49-F238E27FC236}">
                <a16:creationId xmlns:a16="http://schemas.microsoft.com/office/drawing/2014/main" id="{DC398D0D-68E2-F6C6-91C1-5A42CBF31DA0}"/>
              </a:ext>
            </a:extLst>
          </p:cNvPr>
          <p:cNvSpPr>
            <a:spLocks noGrp="1"/>
          </p:cNvSpPr>
          <p:nvPr>
            <p:ph type="sldNum" sz="quarter" idx="12"/>
          </p:nvPr>
        </p:nvSpPr>
        <p:spPr/>
        <p:txBody>
          <a:bodyPr/>
          <a:lstStyle/>
          <a:p>
            <a:fld id="{7C782477-AB63-BF4D-B45C-362C5D0D1DCA}" type="slidenum">
              <a:rPr lang="en-US" smtClean="0"/>
              <a:t>45</a:t>
            </a:fld>
            <a:endParaRPr lang="en-US" dirty="0"/>
          </a:p>
        </p:txBody>
      </p:sp>
      <p:pic>
        <p:nvPicPr>
          <p:cNvPr id="9" name="Picture 8" descr="A picture containing night sky&#10;&#10;Description automatically generated">
            <a:extLst>
              <a:ext uri="{FF2B5EF4-FFF2-40B4-BE49-F238E27FC236}">
                <a16:creationId xmlns:a16="http://schemas.microsoft.com/office/drawing/2014/main" id="{E372718A-8452-C4F6-4BFC-9A59E439850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669150" y="1235936"/>
            <a:ext cx="1996801" cy="1611152"/>
          </a:xfrm>
          <a:prstGeom prst="rect">
            <a:avLst/>
          </a:prstGeom>
        </p:spPr>
      </p:pic>
      <p:sp>
        <p:nvSpPr>
          <p:cNvPr id="10" name="Right Arrow 9">
            <a:extLst>
              <a:ext uri="{FF2B5EF4-FFF2-40B4-BE49-F238E27FC236}">
                <a16:creationId xmlns:a16="http://schemas.microsoft.com/office/drawing/2014/main" id="{F1386EA3-0721-1B25-F6D3-4B1A3C590E8F}"/>
              </a:ext>
            </a:extLst>
          </p:cNvPr>
          <p:cNvSpPr/>
          <p:nvPr/>
        </p:nvSpPr>
        <p:spPr>
          <a:xfrm rot="5400000">
            <a:off x="9305053" y="3392885"/>
            <a:ext cx="801445" cy="238027"/>
          </a:xfrm>
          <a:prstGeom prst="rightArrow">
            <a:avLst/>
          </a:prstGeom>
          <a:solidFill>
            <a:srgbClr val="C00000"/>
          </a:solidFill>
          <a:ln>
            <a:solidFill>
              <a:srgbClr val="F31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24B5109-A5EC-894E-FEA7-92E46B26CFA4}"/>
              </a:ext>
            </a:extLst>
          </p:cNvPr>
          <p:cNvSpPr txBox="1"/>
          <p:nvPr/>
        </p:nvSpPr>
        <p:spPr>
          <a:xfrm>
            <a:off x="9978102" y="3334836"/>
            <a:ext cx="1375698" cy="307777"/>
          </a:xfrm>
          <a:prstGeom prst="rect">
            <a:avLst/>
          </a:prstGeom>
          <a:noFill/>
        </p:spPr>
        <p:txBody>
          <a:bodyPr wrap="none" rtlCol="0">
            <a:spAutoFit/>
          </a:bodyPr>
          <a:lstStyle/>
          <a:p>
            <a:r>
              <a:rPr lang="en-US" sz="1400" dirty="0">
                <a:latin typeface="Montserrat" pitchFamily="2" charset="77"/>
              </a:rPr>
              <a:t>2 years later…</a:t>
            </a:r>
          </a:p>
        </p:txBody>
      </p:sp>
      <p:pic>
        <p:nvPicPr>
          <p:cNvPr id="13" name="Picture 12" descr="A picture containing night sky&#10;&#10;Description automatically generated">
            <a:extLst>
              <a:ext uri="{FF2B5EF4-FFF2-40B4-BE49-F238E27FC236}">
                <a16:creationId xmlns:a16="http://schemas.microsoft.com/office/drawing/2014/main" id="{5C4268E9-EC03-25F8-6EA6-2FF303C9A4E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872325" y="4254259"/>
            <a:ext cx="1438049" cy="1682902"/>
          </a:xfrm>
          <a:prstGeom prst="rect">
            <a:avLst/>
          </a:prstGeom>
        </p:spPr>
      </p:pic>
      <p:sp>
        <p:nvSpPr>
          <p:cNvPr id="6" name="Footer Placeholder 3">
            <a:extLst>
              <a:ext uri="{FF2B5EF4-FFF2-40B4-BE49-F238E27FC236}">
                <a16:creationId xmlns:a16="http://schemas.microsoft.com/office/drawing/2014/main" id="{BFB2DD73-2AC4-E333-31AE-CFEA5BC4449D}"/>
              </a:ext>
            </a:extLst>
          </p:cNvPr>
          <p:cNvSpPr>
            <a:spLocks noGrp="1"/>
          </p:cNvSpPr>
          <p:nvPr>
            <p:ph type="ftr" sz="quarter" idx="11"/>
          </p:nvPr>
        </p:nvSpPr>
        <p:spPr>
          <a:xfrm>
            <a:off x="4158792" y="6554677"/>
            <a:ext cx="3874417" cy="185852"/>
          </a:xfrm>
        </p:spPr>
        <p:txBody>
          <a:bodyPr/>
          <a:lstStyle/>
          <a:p>
            <a:r>
              <a:rPr lang="en-US" dirty="0"/>
              <a:t>©2023 Proprietary. All Rights Reserved. </a:t>
            </a:r>
          </a:p>
        </p:txBody>
      </p:sp>
    </p:spTree>
    <p:extLst>
      <p:ext uri="{BB962C8B-B14F-4D97-AF65-F5344CB8AC3E}">
        <p14:creationId xmlns:p14="http://schemas.microsoft.com/office/powerpoint/2010/main" val="18547570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C06AC-6A5A-8723-A343-83AC8602AF7C}"/>
              </a:ext>
            </a:extLst>
          </p:cNvPr>
          <p:cNvSpPr>
            <a:spLocks noGrp="1"/>
          </p:cNvSpPr>
          <p:nvPr>
            <p:ph type="title"/>
          </p:nvPr>
        </p:nvSpPr>
        <p:spPr/>
        <p:txBody>
          <a:bodyPr/>
          <a:lstStyle/>
          <a:p>
            <a:r>
              <a:rPr lang="en-US" dirty="0"/>
              <a:t>But…</a:t>
            </a:r>
            <a:endParaRPr lang="en-SG" dirty="0"/>
          </a:p>
        </p:txBody>
      </p:sp>
      <p:sp>
        <p:nvSpPr>
          <p:cNvPr id="3" name="Content Placeholder 2">
            <a:extLst>
              <a:ext uri="{FF2B5EF4-FFF2-40B4-BE49-F238E27FC236}">
                <a16:creationId xmlns:a16="http://schemas.microsoft.com/office/drawing/2014/main" id="{D69D13FF-6079-6379-B5BC-E820A4A9C4B2}"/>
              </a:ext>
            </a:extLst>
          </p:cNvPr>
          <p:cNvSpPr>
            <a:spLocks noGrp="1"/>
          </p:cNvSpPr>
          <p:nvPr>
            <p:ph idx="1"/>
          </p:nvPr>
        </p:nvSpPr>
        <p:spPr>
          <a:xfrm>
            <a:off x="838200" y="1600201"/>
            <a:ext cx="10515600" cy="2232498"/>
          </a:xfrm>
        </p:spPr>
        <p:txBody>
          <a:bodyPr>
            <a:normAutofit/>
          </a:bodyPr>
          <a:lstStyle/>
          <a:p>
            <a:pPr>
              <a:lnSpc>
                <a:spcPct val="110000"/>
              </a:lnSpc>
            </a:pPr>
            <a:r>
              <a:rPr lang="en-GB" sz="2000" b="1" dirty="0">
                <a:solidFill>
                  <a:srgbClr val="000000"/>
                </a:solidFill>
                <a:latin typeface="Montserrat" panose="00000500000000000000" pitchFamily="2" charset="0"/>
              </a:rPr>
              <a:t>F</a:t>
            </a:r>
            <a:r>
              <a:rPr lang="en-GB" sz="2000" b="1" i="0" dirty="0">
                <a:solidFill>
                  <a:srgbClr val="000000"/>
                </a:solidFill>
                <a:effectLst/>
                <a:latin typeface="Montserrat" panose="00000500000000000000" pitchFamily="2" charset="0"/>
              </a:rPr>
              <a:t>or any particular situation, ther</a:t>
            </a:r>
            <a:r>
              <a:rPr lang="en-GB" sz="2000" b="1" dirty="0">
                <a:solidFill>
                  <a:srgbClr val="000000"/>
                </a:solidFill>
                <a:latin typeface="Montserrat" panose="00000500000000000000" pitchFamily="2" charset="0"/>
              </a:rPr>
              <a:t>e are surely wrong ones. </a:t>
            </a:r>
            <a:r>
              <a:rPr lang="en-GB" sz="2000" b="0" i="0" dirty="0">
                <a:solidFill>
                  <a:srgbClr val="000000"/>
                </a:solidFill>
                <a:effectLst/>
                <a:latin typeface="Montserrat" panose="00000500000000000000" pitchFamily="2" charset="0"/>
              </a:rPr>
              <a:t>Choosing from among the right business financing option(s) is critical for your </a:t>
            </a:r>
            <a:r>
              <a:rPr lang="en-GB" sz="2000" b="0" i="0" dirty="0" err="1">
                <a:solidFill>
                  <a:srgbClr val="000000"/>
                </a:solidFill>
                <a:effectLst/>
                <a:latin typeface="Montserrat" panose="00000500000000000000" pitchFamily="2" charset="0"/>
              </a:rPr>
              <a:t>startup</a:t>
            </a:r>
            <a:endParaRPr lang="en-GB" sz="2000" b="0" i="0" dirty="0">
              <a:solidFill>
                <a:srgbClr val="000000"/>
              </a:solidFill>
              <a:effectLst/>
              <a:latin typeface="Montserrat" panose="00000500000000000000" pitchFamily="2" charset="0"/>
            </a:endParaRPr>
          </a:p>
          <a:p>
            <a:pPr lvl="1" indent="-284400">
              <a:lnSpc>
                <a:spcPct val="110000"/>
              </a:lnSpc>
            </a:pPr>
            <a:r>
              <a:rPr lang="en-GB" u="sng" dirty="0">
                <a:solidFill>
                  <a:srgbClr val="000000"/>
                </a:solidFill>
                <a:latin typeface="Montserrat" panose="00000500000000000000" pitchFamily="2" charset="0"/>
              </a:rPr>
              <a:t>For example, if you do not want to sell your company, equity investment not right for you</a:t>
            </a:r>
          </a:p>
          <a:p>
            <a:pPr lvl="1" indent="-284400">
              <a:lnSpc>
                <a:spcPct val="110000"/>
              </a:lnSpc>
            </a:pPr>
            <a:r>
              <a:rPr lang="en-GB" u="sng" dirty="0">
                <a:solidFill>
                  <a:srgbClr val="000000"/>
                </a:solidFill>
                <a:latin typeface="Montserrat" panose="00000500000000000000" pitchFamily="2" charset="0"/>
              </a:rPr>
              <a:t>It’s got to be a good fit</a:t>
            </a:r>
          </a:p>
          <a:p>
            <a:endParaRPr lang="en-GB" sz="1000" dirty="0">
              <a:solidFill>
                <a:srgbClr val="000000"/>
              </a:solidFill>
              <a:latin typeface="Montserrat" panose="00000500000000000000" pitchFamily="2" charset="0"/>
            </a:endParaRPr>
          </a:p>
          <a:p>
            <a:endParaRPr lang="en-GB" sz="1800" dirty="0">
              <a:solidFill>
                <a:srgbClr val="000000"/>
              </a:solidFill>
              <a:latin typeface="Montserrat" panose="00000500000000000000" pitchFamily="2" charset="0"/>
            </a:endParaRPr>
          </a:p>
          <a:p>
            <a:endParaRPr lang="en-GB" sz="1800" dirty="0">
              <a:solidFill>
                <a:srgbClr val="000000"/>
              </a:solidFill>
              <a:latin typeface="Montserrat" panose="00000500000000000000" pitchFamily="2" charset="0"/>
            </a:endParaRPr>
          </a:p>
          <a:p>
            <a:pPr lvl="2"/>
            <a:endParaRPr lang="en-GB" sz="1200" dirty="0">
              <a:solidFill>
                <a:srgbClr val="000000"/>
              </a:solidFill>
              <a:latin typeface="Montserrat" panose="00000500000000000000" pitchFamily="2" charset="0"/>
            </a:endParaRPr>
          </a:p>
          <a:p>
            <a:pPr marL="914400" lvl="2" indent="0">
              <a:buNone/>
            </a:pPr>
            <a:endParaRPr lang="en-GB" sz="1200" dirty="0">
              <a:solidFill>
                <a:srgbClr val="000000"/>
              </a:solidFill>
              <a:latin typeface="Montserrat" panose="00000500000000000000" pitchFamily="2" charset="0"/>
            </a:endParaRPr>
          </a:p>
          <a:p>
            <a:pPr lvl="1"/>
            <a:endParaRPr lang="en-GB" sz="1400" b="0" i="0" dirty="0">
              <a:solidFill>
                <a:srgbClr val="000000"/>
              </a:solidFill>
              <a:effectLst/>
              <a:latin typeface="Montserrat" panose="00000500000000000000" pitchFamily="2" charset="0"/>
            </a:endParaRPr>
          </a:p>
          <a:p>
            <a:pPr lvl="1"/>
            <a:endParaRPr lang="en-GB" sz="1400" b="0" i="0" dirty="0">
              <a:solidFill>
                <a:srgbClr val="000000"/>
              </a:solidFill>
              <a:effectLst/>
              <a:latin typeface="Montserrat" panose="00000500000000000000" pitchFamily="2" charset="0"/>
            </a:endParaRPr>
          </a:p>
          <a:p>
            <a:pPr lvl="4"/>
            <a:endParaRPr lang="en-SG" dirty="0"/>
          </a:p>
        </p:txBody>
      </p:sp>
      <p:sp>
        <p:nvSpPr>
          <p:cNvPr id="5" name="Slide Number Placeholder 4">
            <a:extLst>
              <a:ext uri="{FF2B5EF4-FFF2-40B4-BE49-F238E27FC236}">
                <a16:creationId xmlns:a16="http://schemas.microsoft.com/office/drawing/2014/main" id="{DC398D0D-68E2-F6C6-91C1-5A42CBF31DA0}"/>
              </a:ext>
            </a:extLst>
          </p:cNvPr>
          <p:cNvSpPr>
            <a:spLocks noGrp="1"/>
          </p:cNvSpPr>
          <p:nvPr>
            <p:ph type="sldNum" sz="quarter" idx="12"/>
          </p:nvPr>
        </p:nvSpPr>
        <p:spPr/>
        <p:txBody>
          <a:bodyPr/>
          <a:lstStyle/>
          <a:p>
            <a:fld id="{7C782477-AB63-BF4D-B45C-362C5D0D1DCA}" type="slidenum">
              <a:rPr lang="en-US" smtClean="0"/>
              <a:t>46</a:t>
            </a:fld>
            <a:endParaRPr lang="en-US" dirty="0"/>
          </a:p>
        </p:txBody>
      </p:sp>
      <p:pic>
        <p:nvPicPr>
          <p:cNvPr id="9" name="Picture 8" descr="A picture containing text, vector graphics&#10;&#10;Description automatically generated">
            <a:extLst>
              <a:ext uri="{FF2B5EF4-FFF2-40B4-BE49-F238E27FC236}">
                <a16:creationId xmlns:a16="http://schemas.microsoft.com/office/drawing/2014/main" id="{5E93A366-C13E-8A42-5390-A6EA2DE394E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0696" y="3695668"/>
            <a:ext cx="4536460" cy="2374222"/>
          </a:xfrm>
          <a:prstGeom prst="rect">
            <a:avLst/>
          </a:prstGeom>
        </p:spPr>
      </p:pic>
      <p:pic>
        <p:nvPicPr>
          <p:cNvPr id="12" name="Picture 11" descr="A picture containing diagram&#10;&#10;Description automatically generated">
            <a:extLst>
              <a:ext uri="{FF2B5EF4-FFF2-40B4-BE49-F238E27FC236}">
                <a16:creationId xmlns:a16="http://schemas.microsoft.com/office/drawing/2014/main" id="{CD2B8BD0-1258-5653-8194-B675025399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94485" y="3733736"/>
            <a:ext cx="4375429" cy="2797714"/>
          </a:xfrm>
          <a:prstGeom prst="rect">
            <a:avLst/>
          </a:prstGeom>
        </p:spPr>
      </p:pic>
      <p:pic>
        <p:nvPicPr>
          <p:cNvPr id="14" name="Picture 13" descr="A person and person standing in the snow&#10;&#10;Description automatically generated with low confidence">
            <a:extLst>
              <a:ext uri="{FF2B5EF4-FFF2-40B4-BE49-F238E27FC236}">
                <a16:creationId xmlns:a16="http://schemas.microsoft.com/office/drawing/2014/main" id="{9D7F953D-00FB-39CB-0CF4-A9082A6EC37B}"/>
              </a:ext>
            </a:extLst>
          </p:cNvPr>
          <p:cNvPicPr>
            <a:picLocks noChangeAspect="1"/>
          </p:cNvPicPr>
          <p:nvPr/>
        </p:nvPicPr>
        <p:blipFill>
          <a:blip r:embed="rId4"/>
          <a:stretch>
            <a:fillRect/>
          </a:stretch>
        </p:blipFill>
        <p:spPr>
          <a:xfrm>
            <a:off x="4855471" y="3843574"/>
            <a:ext cx="3060700" cy="2501900"/>
          </a:xfrm>
          <a:prstGeom prst="rect">
            <a:avLst/>
          </a:prstGeom>
        </p:spPr>
      </p:pic>
      <p:sp>
        <p:nvSpPr>
          <p:cNvPr id="6" name="Footer Placeholder 3">
            <a:extLst>
              <a:ext uri="{FF2B5EF4-FFF2-40B4-BE49-F238E27FC236}">
                <a16:creationId xmlns:a16="http://schemas.microsoft.com/office/drawing/2014/main" id="{A6688988-8088-8111-528E-02DF036D2676}"/>
              </a:ext>
            </a:extLst>
          </p:cNvPr>
          <p:cNvSpPr>
            <a:spLocks noGrp="1"/>
          </p:cNvSpPr>
          <p:nvPr>
            <p:ph type="ftr" sz="quarter" idx="11"/>
          </p:nvPr>
        </p:nvSpPr>
        <p:spPr>
          <a:xfrm>
            <a:off x="4158792" y="6554677"/>
            <a:ext cx="3874417" cy="185852"/>
          </a:xfrm>
        </p:spPr>
        <p:txBody>
          <a:bodyPr/>
          <a:lstStyle/>
          <a:p>
            <a:r>
              <a:rPr lang="en-US" dirty="0"/>
              <a:t>©2023 Proprietary. All Rights Reserved. </a:t>
            </a:r>
          </a:p>
        </p:txBody>
      </p:sp>
    </p:spTree>
    <p:extLst>
      <p:ext uri="{BB962C8B-B14F-4D97-AF65-F5344CB8AC3E}">
        <p14:creationId xmlns:p14="http://schemas.microsoft.com/office/powerpoint/2010/main" val="16671688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C06AC-6A5A-8723-A343-83AC8602AF7C}"/>
              </a:ext>
            </a:extLst>
          </p:cNvPr>
          <p:cNvSpPr>
            <a:spLocks noGrp="1"/>
          </p:cNvSpPr>
          <p:nvPr>
            <p:ph type="title"/>
          </p:nvPr>
        </p:nvSpPr>
        <p:spPr/>
        <p:txBody>
          <a:bodyPr/>
          <a:lstStyle/>
          <a:p>
            <a:r>
              <a:rPr lang="en-US" dirty="0"/>
              <a:t>As In Life</a:t>
            </a:r>
            <a:endParaRPr lang="en-SG" dirty="0"/>
          </a:p>
        </p:txBody>
      </p:sp>
      <p:sp>
        <p:nvSpPr>
          <p:cNvPr id="3" name="Content Placeholder 2">
            <a:extLst>
              <a:ext uri="{FF2B5EF4-FFF2-40B4-BE49-F238E27FC236}">
                <a16:creationId xmlns:a16="http://schemas.microsoft.com/office/drawing/2014/main" id="{D69D13FF-6079-6379-B5BC-E820A4A9C4B2}"/>
              </a:ext>
            </a:extLst>
          </p:cNvPr>
          <p:cNvSpPr>
            <a:spLocks noGrp="1"/>
          </p:cNvSpPr>
          <p:nvPr>
            <p:ph idx="1"/>
          </p:nvPr>
        </p:nvSpPr>
        <p:spPr>
          <a:xfrm>
            <a:off x="838200" y="1600200"/>
            <a:ext cx="10515600" cy="4576763"/>
          </a:xfrm>
        </p:spPr>
        <p:txBody>
          <a:bodyPr>
            <a:normAutofit/>
          </a:bodyPr>
          <a:lstStyle/>
          <a:p>
            <a:pPr indent="-230400">
              <a:lnSpc>
                <a:spcPct val="110000"/>
              </a:lnSpc>
            </a:pPr>
            <a:r>
              <a:rPr lang="en-GB" sz="2400" b="1" dirty="0">
                <a:solidFill>
                  <a:srgbClr val="000000"/>
                </a:solidFill>
                <a:latin typeface="Montserrat" panose="00000500000000000000" pitchFamily="2" charset="0"/>
              </a:rPr>
              <a:t>The choice of the right partner(s) is at least as important as the method of financing</a:t>
            </a:r>
          </a:p>
          <a:p>
            <a:pPr marL="0" indent="0">
              <a:lnSpc>
                <a:spcPct val="110000"/>
              </a:lnSpc>
              <a:buNone/>
            </a:pPr>
            <a:endParaRPr lang="en-GB" sz="2300" u="sng" dirty="0">
              <a:solidFill>
                <a:srgbClr val="000000"/>
              </a:solidFill>
              <a:latin typeface="Montserrat" panose="00000500000000000000" pitchFamily="2" charset="0"/>
            </a:endParaRPr>
          </a:p>
          <a:p>
            <a:endParaRPr lang="en-GB" sz="1000" dirty="0">
              <a:solidFill>
                <a:srgbClr val="000000"/>
              </a:solidFill>
              <a:latin typeface="Montserrat" panose="00000500000000000000" pitchFamily="2" charset="0"/>
            </a:endParaRPr>
          </a:p>
          <a:p>
            <a:endParaRPr lang="en-GB" sz="1800" dirty="0">
              <a:solidFill>
                <a:srgbClr val="000000"/>
              </a:solidFill>
              <a:latin typeface="Montserrat" panose="00000500000000000000" pitchFamily="2" charset="0"/>
            </a:endParaRPr>
          </a:p>
          <a:p>
            <a:endParaRPr lang="en-GB" sz="1800" dirty="0">
              <a:solidFill>
                <a:srgbClr val="000000"/>
              </a:solidFill>
              <a:latin typeface="Montserrat" panose="00000500000000000000" pitchFamily="2" charset="0"/>
            </a:endParaRPr>
          </a:p>
          <a:p>
            <a:pPr lvl="2"/>
            <a:endParaRPr lang="en-GB" sz="1200" dirty="0">
              <a:solidFill>
                <a:srgbClr val="000000"/>
              </a:solidFill>
              <a:latin typeface="Montserrat" panose="00000500000000000000" pitchFamily="2" charset="0"/>
            </a:endParaRPr>
          </a:p>
          <a:p>
            <a:pPr marL="914400" lvl="2" indent="0">
              <a:buNone/>
            </a:pPr>
            <a:endParaRPr lang="en-GB" sz="1200" dirty="0">
              <a:solidFill>
                <a:srgbClr val="000000"/>
              </a:solidFill>
              <a:latin typeface="Montserrat" panose="00000500000000000000" pitchFamily="2" charset="0"/>
            </a:endParaRPr>
          </a:p>
          <a:p>
            <a:pPr lvl="1"/>
            <a:endParaRPr lang="en-GB" sz="1400" b="0" i="0" dirty="0">
              <a:solidFill>
                <a:srgbClr val="000000"/>
              </a:solidFill>
              <a:effectLst/>
              <a:latin typeface="Montserrat" panose="00000500000000000000" pitchFamily="2" charset="0"/>
            </a:endParaRPr>
          </a:p>
          <a:p>
            <a:pPr lvl="1"/>
            <a:endParaRPr lang="en-GB" sz="1400" b="0" i="0" dirty="0">
              <a:solidFill>
                <a:srgbClr val="000000"/>
              </a:solidFill>
              <a:effectLst/>
              <a:latin typeface="Montserrat" panose="00000500000000000000" pitchFamily="2" charset="0"/>
            </a:endParaRPr>
          </a:p>
          <a:p>
            <a:pPr lvl="4"/>
            <a:endParaRPr lang="en-SG" dirty="0"/>
          </a:p>
        </p:txBody>
      </p:sp>
      <p:sp>
        <p:nvSpPr>
          <p:cNvPr id="5" name="Slide Number Placeholder 4">
            <a:extLst>
              <a:ext uri="{FF2B5EF4-FFF2-40B4-BE49-F238E27FC236}">
                <a16:creationId xmlns:a16="http://schemas.microsoft.com/office/drawing/2014/main" id="{DC398D0D-68E2-F6C6-91C1-5A42CBF31DA0}"/>
              </a:ext>
            </a:extLst>
          </p:cNvPr>
          <p:cNvSpPr>
            <a:spLocks noGrp="1"/>
          </p:cNvSpPr>
          <p:nvPr>
            <p:ph type="sldNum" sz="quarter" idx="12"/>
          </p:nvPr>
        </p:nvSpPr>
        <p:spPr/>
        <p:txBody>
          <a:bodyPr/>
          <a:lstStyle/>
          <a:p>
            <a:fld id="{7C782477-AB63-BF4D-B45C-362C5D0D1DCA}" type="slidenum">
              <a:rPr lang="en-US" smtClean="0"/>
              <a:t>47</a:t>
            </a:fld>
            <a:endParaRPr lang="en-US" dirty="0"/>
          </a:p>
        </p:txBody>
      </p:sp>
      <p:pic>
        <p:nvPicPr>
          <p:cNvPr id="9" name="Picture 8" descr="A picture containing text, linedrawing&#10;&#10;Description automatically generated">
            <a:extLst>
              <a:ext uri="{FF2B5EF4-FFF2-40B4-BE49-F238E27FC236}">
                <a16:creationId xmlns:a16="http://schemas.microsoft.com/office/drawing/2014/main" id="{B183FDC0-0507-8254-E779-9C7B1A663583}"/>
              </a:ext>
            </a:extLst>
          </p:cNvPr>
          <p:cNvPicPr>
            <a:picLocks noChangeAspect="1"/>
          </p:cNvPicPr>
          <p:nvPr/>
        </p:nvPicPr>
        <p:blipFill>
          <a:blip r:embed="rId2"/>
          <a:stretch>
            <a:fillRect/>
          </a:stretch>
        </p:blipFill>
        <p:spPr>
          <a:xfrm>
            <a:off x="3822700" y="2530475"/>
            <a:ext cx="4330700" cy="3962400"/>
          </a:xfrm>
          <a:prstGeom prst="rect">
            <a:avLst/>
          </a:prstGeom>
        </p:spPr>
      </p:pic>
      <p:sp>
        <p:nvSpPr>
          <p:cNvPr id="6" name="Footer Placeholder 3">
            <a:extLst>
              <a:ext uri="{FF2B5EF4-FFF2-40B4-BE49-F238E27FC236}">
                <a16:creationId xmlns:a16="http://schemas.microsoft.com/office/drawing/2014/main" id="{479E0C58-4B5A-7EA8-720A-4E2019B5DBCF}"/>
              </a:ext>
            </a:extLst>
          </p:cNvPr>
          <p:cNvSpPr>
            <a:spLocks noGrp="1"/>
          </p:cNvSpPr>
          <p:nvPr>
            <p:ph type="ftr" sz="quarter" idx="11"/>
          </p:nvPr>
        </p:nvSpPr>
        <p:spPr>
          <a:xfrm>
            <a:off x="4158792" y="6554677"/>
            <a:ext cx="3874417" cy="185852"/>
          </a:xfrm>
        </p:spPr>
        <p:txBody>
          <a:bodyPr/>
          <a:lstStyle/>
          <a:p>
            <a:r>
              <a:rPr lang="en-US" dirty="0"/>
              <a:t>©2023 Proprietary. All Rights Reserved. </a:t>
            </a:r>
          </a:p>
        </p:txBody>
      </p:sp>
    </p:spTree>
    <p:extLst>
      <p:ext uri="{BB962C8B-B14F-4D97-AF65-F5344CB8AC3E}">
        <p14:creationId xmlns:p14="http://schemas.microsoft.com/office/powerpoint/2010/main" val="507410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dogs sitting&#10;&#10;Description automatically generated with medium confidence">
            <a:extLst>
              <a:ext uri="{FF2B5EF4-FFF2-40B4-BE49-F238E27FC236}">
                <a16:creationId xmlns:a16="http://schemas.microsoft.com/office/drawing/2014/main" id="{6F58D193-9DE5-B525-AA56-FE5BB97CC12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09800" y="1936462"/>
            <a:ext cx="7772400" cy="3894985"/>
          </a:xfrm>
          <a:prstGeom prst="rect">
            <a:avLst/>
          </a:prstGeom>
        </p:spPr>
      </p:pic>
      <p:sp>
        <p:nvSpPr>
          <p:cNvPr id="3" name="Content Placeholder 2">
            <a:extLst>
              <a:ext uri="{FF2B5EF4-FFF2-40B4-BE49-F238E27FC236}">
                <a16:creationId xmlns:a16="http://schemas.microsoft.com/office/drawing/2014/main" id="{D69D13FF-6079-6379-B5BC-E820A4A9C4B2}"/>
              </a:ext>
            </a:extLst>
          </p:cNvPr>
          <p:cNvSpPr>
            <a:spLocks noGrp="1"/>
          </p:cNvSpPr>
          <p:nvPr>
            <p:ph idx="1"/>
          </p:nvPr>
        </p:nvSpPr>
        <p:spPr>
          <a:xfrm>
            <a:off x="838200" y="451884"/>
            <a:ext cx="10515600" cy="2503967"/>
          </a:xfrm>
        </p:spPr>
        <p:txBody>
          <a:bodyPr>
            <a:normAutofit fontScale="62500" lnSpcReduction="20000"/>
          </a:bodyPr>
          <a:lstStyle/>
          <a:p>
            <a:pPr marL="457200" lvl="1" indent="0">
              <a:lnSpc>
                <a:spcPct val="120000"/>
              </a:lnSpc>
              <a:buNone/>
            </a:pPr>
            <a:endParaRPr lang="en-GB" sz="1400" dirty="0">
              <a:solidFill>
                <a:srgbClr val="000000"/>
              </a:solidFill>
              <a:latin typeface="Montserrat" panose="00000500000000000000" pitchFamily="2" charset="0"/>
            </a:endParaRPr>
          </a:p>
          <a:p>
            <a:pPr marL="457200" lvl="1" indent="0" algn="ctr">
              <a:lnSpc>
                <a:spcPct val="120000"/>
              </a:lnSpc>
              <a:buNone/>
            </a:pPr>
            <a:endParaRPr lang="en-GB" sz="1400" b="0" i="0" dirty="0">
              <a:solidFill>
                <a:srgbClr val="000000"/>
              </a:solidFill>
              <a:effectLst/>
              <a:latin typeface="Montserrat" panose="00000500000000000000" pitchFamily="2" charset="0"/>
            </a:endParaRPr>
          </a:p>
          <a:p>
            <a:pPr marL="457200" lvl="1" indent="0" algn="ctr">
              <a:lnSpc>
                <a:spcPct val="120000"/>
              </a:lnSpc>
              <a:buNone/>
            </a:pPr>
            <a:r>
              <a:rPr lang="en-GB" sz="4400" b="0" i="0" dirty="0">
                <a:solidFill>
                  <a:srgbClr val="000000"/>
                </a:solidFill>
                <a:effectLst/>
                <a:latin typeface="Montserrat" panose="00000500000000000000" pitchFamily="2" charset="0"/>
              </a:rPr>
              <a:t>These slides were prepared by women who enjoyed making them</a:t>
            </a:r>
            <a:r>
              <a:rPr lang="en-GB" sz="4400" dirty="0">
                <a:solidFill>
                  <a:srgbClr val="000000"/>
                </a:solidFill>
                <a:latin typeface="Montserrat" panose="00000500000000000000" pitchFamily="2" charset="0"/>
              </a:rPr>
              <a:t>.</a:t>
            </a:r>
          </a:p>
          <a:p>
            <a:pPr marL="457200" lvl="1" indent="0">
              <a:buNone/>
            </a:pPr>
            <a:endParaRPr lang="en-GB" sz="4400" dirty="0">
              <a:solidFill>
                <a:srgbClr val="000000"/>
              </a:solidFill>
              <a:latin typeface="Montserrat" panose="00000500000000000000" pitchFamily="2" charset="0"/>
            </a:endParaRPr>
          </a:p>
          <a:p>
            <a:pPr marL="457200" lvl="1" indent="0" algn="ctr">
              <a:buNone/>
            </a:pPr>
            <a:r>
              <a:rPr lang="en-GB" sz="4400" dirty="0">
                <a:solidFill>
                  <a:srgbClr val="000000"/>
                </a:solidFill>
                <a:latin typeface="Montserrat" panose="00000500000000000000" pitchFamily="2" charset="0"/>
              </a:rPr>
              <a:t>N</a:t>
            </a:r>
            <a:r>
              <a:rPr lang="en-GB" sz="4400" b="0" i="0" dirty="0">
                <a:solidFill>
                  <a:srgbClr val="000000"/>
                </a:solidFill>
                <a:effectLst/>
                <a:latin typeface="Montserrat" panose="00000500000000000000" pitchFamily="2" charset="0"/>
              </a:rPr>
              <a:t>o animals were harmed in the process.</a:t>
            </a:r>
          </a:p>
          <a:p>
            <a:pPr marL="457200" lvl="1" indent="0">
              <a:buNone/>
            </a:pPr>
            <a:endParaRPr lang="en-GB" sz="4400" dirty="0">
              <a:solidFill>
                <a:srgbClr val="FF0000"/>
              </a:solidFill>
              <a:latin typeface="Montserrat" panose="00000500000000000000" pitchFamily="2" charset="0"/>
            </a:endParaRPr>
          </a:p>
          <a:p>
            <a:pPr lvl="1"/>
            <a:endParaRPr lang="en-GB" sz="1400" b="0" i="0" dirty="0">
              <a:solidFill>
                <a:srgbClr val="000000"/>
              </a:solidFill>
              <a:effectLst/>
              <a:latin typeface="Montserrat" panose="00000500000000000000" pitchFamily="2" charset="0"/>
            </a:endParaRPr>
          </a:p>
          <a:p>
            <a:pPr lvl="4"/>
            <a:endParaRPr lang="en-SG" dirty="0"/>
          </a:p>
        </p:txBody>
      </p:sp>
      <p:sp>
        <p:nvSpPr>
          <p:cNvPr id="5" name="Slide Number Placeholder 4">
            <a:extLst>
              <a:ext uri="{FF2B5EF4-FFF2-40B4-BE49-F238E27FC236}">
                <a16:creationId xmlns:a16="http://schemas.microsoft.com/office/drawing/2014/main" id="{DC398D0D-68E2-F6C6-91C1-5A42CBF31DA0}"/>
              </a:ext>
            </a:extLst>
          </p:cNvPr>
          <p:cNvSpPr>
            <a:spLocks noGrp="1"/>
          </p:cNvSpPr>
          <p:nvPr>
            <p:ph type="sldNum" sz="quarter" idx="12"/>
          </p:nvPr>
        </p:nvSpPr>
        <p:spPr/>
        <p:txBody>
          <a:bodyPr/>
          <a:lstStyle/>
          <a:p>
            <a:fld id="{7C782477-AB63-BF4D-B45C-362C5D0D1DCA}" type="slidenum">
              <a:rPr lang="en-US" smtClean="0"/>
              <a:t>48</a:t>
            </a:fld>
            <a:endParaRPr lang="en-US" dirty="0"/>
          </a:p>
        </p:txBody>
      </p:sp>
      <p:sp>
        <p:nvSpPr>
          <p:cNvPr id="8" name="TextBox 7">
            <a:extLst>
              <a:ext uri="{FF2B5EF4-FFF2-40B4-BE49-F238E27FC236}">
                <a16:creationId xmlns:a16="http://schemas.microsoft.com/office/drawing/2014/main" id="{21C9F046-45A2-9A38-2C56-F575ED6CA164}"/>
              </a:ext>
            </a:extLst>
          </p:cNvPr>
          <p:cNvSpPr txBox="1"/>
          <p:nvPr/>
        </p:nvSpPr>
        <p:spPr>
          <a:xfrm>
            <a:off x="838200" y="5596279"/>
            <a:ext cx="10820400" cy="523220"/>
          </a:xfrm>
          <a:prstGeom prst="rect">
            <a:avLst/>
          </a:prstGeom>
          <a:noFill/>
        </p:spPr>
        <p:txBody>
          <a:bodyPr wrap="square">
            <a:spAutoFit/>
          </a:bodyPr>
          <a:lstStyle/>
          <a:p>
            <a:pPr marL="457200" lvl="1" indent="0" algn="ctr">
              <a:buNone/>
            </a:pPr>
            <a:r>
              <a:rPr lang="en-GB" sz="2800" b="0" i="0" dirty="0">
                <a:effectLst/>
                <a:latin typeface="Montserrat" panose="00000500000000000000" pitchFamily="2" charset="0"/>
              </a:rPr>
              <a:t>A little sense of </a:t>
            </a:r>
            <a:r>
              <a:rPr lang="en-GB" sz="2800" b="0" i="0" dirty="0" err="1">
                <a:effectLst/>
                <a:latin typeface="Montserrat" panose="00000500000000000000" pitchFamily="2" charset="0"/>
              </a:rPr>
              <a:t>humor</a:t>
            </a:r>
            <a:r>
              <a:rPr lang="en-GB" sz="2800" b="0" i="0" dirty="0">
                <a:effectLst/>
                <a:latin typeface="Montserrat" panose="00000500000000000000" pitchFamily="2" charset="0"/>
              </a:rPr>
              <a:t> never hurt anyone.</a:t>
            </a:r>
          </a:p>
        </p:txBody>
      </p:sp>
      <p:sp>
        <p:nvSpPr>
          <p:cNvPr id="9" name="Rectangle 8">
            <a:extLst>
              <a:ext uri="{FF2B5EF4-FFF2-40B4-BE49-F238E27FC236}">
                <a16:creationId xmlns:a16="http://schemas.microsoft.com/office/drawing/2014/main" id="{80DB539B-9F9A-0B7C-320A-387BD58A25BE}"/>
              </a:ext>
            </a:extLst>
          </p:cNvPr>
          <p:cNvSpPr/>
          <p:nvPr/>
        </p:nvSpPr>
        <p:spPr>
          <a:xfrm>
            <a:off x="-1" y="0"/>
            <a:ext cx="72000" cy="6858000"/>
          </a:xfrm>
          <a:prstGeom prst="rect">
            <a:avLst/>
          </a:prstGeom>
          <a:solidFill>
            <a:srgbClr val="F31A1A"/>
          </a:solidFill>
          <a:ln>
            <a:solidFill>
              <a:srgbClr val="F31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3">
            <a:extLst>
              <a:ext uri="{FF2B5EF4-FFF2-40B4-BE49-F238E27FC236}">
                <a16:creationId xmlns:a16="http://schemas.microsoft.com/office/drawing/2014/main" id="{0A11FEBB-86A9-0713-2692-D6210C0856CB}"/>
              </a:ext>
            </a:extLst>
          </p:cNvPr>
          <p:cNvSpPr>
            <a:spLocks noGrp="1"/>
          </p:cNvSpPr>
          <p:nvPr>
            <p:ph type="ftr" sz="quarter" idx="11"/>
          </p:nvPr>
        </p:nvSpPr>
        <p:spPr>
          <a:xfrm>
            <a:off x="4158792" y="6554677"/>
            <a:ext cx="3874417" cy="185852"/>
          </a:xfrm>
        </p:spPr>
        <p:txBody>
          <a:bodyPr/>
          <a:lstStyle/>
          <a:p>
            <a:r>
              <a:rPr lang="en-US" dirty="0"/>
              <a:t>©2023 Proprietary. All Rights Reserved. </a:t>
            </a:r>
          </a:p>
        </p:txBody>
      </p:sp>
    </p:spTree>
    <p:extLst>
      <p:ext uri="{BB962C8B-B14F-4D97-AF65-F5344CB8AC3E}">
        <p14:creationId xmlns:p14="http://schemas.microsoft.com/office/powerpoint/2010/main" val="19897403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A113A30-91A0-C70A-0CDF-FC4E0782C3F9}"/>
              </a:ext>
            </a:extLst>
          </p:cNvPr>
          <p:cNvSpPr>
            <a:spLocks noGrp="1"/>
          </p:cNvSpPr>
          <p:nvPr>
            <p:ph type="sldNum" sz="quarter" idx="12"/>
          </p:nvPr>
        </p:nvSpPr>
        <p:spPr/>
        <p:txBody>
          <a:bodyPr/>
          <a:lstStyle/>
          <a:p>
            <a:fld id="{7C782477-AB63-BF4D-B45C-362C5D0D1DCA}" type="slidenum">
              <a:rPr lang="en-US" smtClean="0"/>
              <a:t>49</a:t>
            </a:fld>
            <a:endParaRPr lang="en-US"/>
          </a:p>
        </p:txBody>
      </p:sp>
      <p:sp>
        <p:nvSpPr>
          <p:cNvPr id="6" name="TextBox 5">
            <a:extLst>
              <a:ext uri="{FF2B5EF4-FFF2-40B4-BE49-F238E27FC236}">
                <a16:creationId xmlns:a16="http://schemas.microsoft.com/office/drawing/2014/main" id="{9FAD6A8D-0FFA-AAB6-10BE-8506019E4897}"/>
              </a:ext>
            </a:extLst>
          </p:cNvPr>
          <p:cNvSpPr txBox="1"/>
          <p:nvPr/>
        </p:nvSpPr>
        <p:spPr>
          <a:xfrm>
            <a:off x="1137684" y="1366163"/>
            <a:ext cx="9420446" cy="4524315"/>
          </a:xfrm>
          <a:prstGeom prst="rect">
            <a:avLst/>
          </a:prstGeom>
          <a:noFill/>
        </p:spPr>
        <p:txBody>
          <a:bodyPr wrap="square" rtlCol="0">
            <a:spAutoFit/>
          </a:bodyPr>
          <a:lstStyle/>
          <a:p>
            <a:pPr algn="l"/>
            <a:r>
              <a:rPr lang="en-US" b="1" i="0" u="none" strike="noStrike" dirty="0">
                <a:solidFill>
                  <a:srgbClr val="000000"/>
                </a:solidFill>
                <a:effectLst/>
                <a:latin typeface="Helvetica" pitchFamily="2" charset="0"/>
              </a:rPr>
              <a:t>Important note: </a:t>
            </a:r>
            <a:r>
              <a:rPr lang="en-US" b="0" i="0" u="none" strike="noStrike" dirty="0">
                <a:solidFill>
                  <a:srgbClr val="000000"/>
                </a:solidFill>
                <a:effectLst/>
                <a:latin typeface="Helvetica" pitchFamily="2" charset="0"/>
              </a:rPr>
              <a:t>Chenope is creating this training series on business topics for </a:t>
            </a:r>
            <a:r>
              <a:rPr lang="en-US" b="0" i="0" u="none" strike="noStrike" dirty="0" err="1">
                <a:solidFill>
                  <a:srgbClr val="000000"/>
                </a:solidFill>
                <a:effectLst/>
                <a:latin typeface="Helvetica" pitchFamily="2" charset="0"/>
              </a:rPr>
              <a:t>miltech</a:t>
            </a:r>
            <a:r>
              <a:rPr lang="en-US" b="0" i="0" u="none" strike="noStrike" dirty="0">
                <a:solidFill>
                  <a:srgbClr val="000000"/>
                </a:solidFill>
                <a:effectLst/>
                <a:latin typeface="Helvetica" pitchFamily="2" charset="0"/>
              </a:rPr>
              <a:t> startups in Ukraine as part of a project with the Ministry of Digital Transformation of Ukraine. These materials are oriented specifically towards your unusual situation, as opposed to what one might find online generally about startups. </a:t>
            </a:r>
            <a:br>
              <a:rPr lang="en-US" b="0" i="0" u="none" strike="noStrike" dirty="0">
                <a:solidFill>
                  <a:srgbClr val="000000"/>
                </a:solidFill>
                <a:effectLst/>
                <a:latin typeface="Helvetica" pitchFamily="2" charset="0"/>
              </a:rPr>
            </a:br>
            <a:endParaRPr lang="en-US" b="0" i="0" u="none" strike="noStrike" dirty="0">
              <a:solidFill>
                <a:srgbClr val="000000"/>
              </a:solidFill>
              <a:effectLst/>
              <a:latin typeface="Helvetica" pitchFamily="2" charset="0"/>
            </a:endParaRPr>
          </a:p>
          <a:p>
            <a:pPr algn="l"/>
            <a:r>
              <a:rPr lang="en-US" b="0" i="0" u="sng" strike="noStrike" dirty="0">
                <a:solidFill>
                  <a:srgbClr val="000000"/>
                </a:solidFill>
                <a:effectLst/>
                <a:latin typeface="Helvetica" pitchFamily="2" charset="0"/>
              </a:rPr>
              <a:t>Our sole purpose with the Business Financing module is to make you aware of the opportunities and risks of different options that may be available to you </a:t>
            </a:r>
            <a:r>
              <a:rPr lang="en-US" b="0" i="1" u="sng" strike="noStrike" dirty="0">
                <a:solidFill>
                  <a:srgbClr val="000000"/>
                </a:solidFill>
                <a:effectLst/>
                <a:latin typeface="Helvetica" pitchFamily="2" charset="0"/>
              </a:rPr>
              <a:t>as they exist in the West.</a:t>
            </a:r>
            <a:r>
              <a:rPr lang="en-US" b="0" i="1" strike="noStrike" dirty="0">
                <a:solidFill>
                  <a:srgbClr val="000000"/>
                </a:solidFill>
                <a:effectLst/>
                <a:latin typeface="Helvetica" pitchFamily="2" charset="0"/>
              </a:rPr>
              <a:t> </a:t>
            </a:r>
            <a:r>
              <a:rPr lang="en-US" b="0" i="0" u="none" strike="noStrike" dirty="0">
                <a:solidFill>
                  <a:srgbClr val="000000"/>
                </a:solidFill>
                <a:effectLst/>
                <a:latin typeface="Helvetica" pitchFamily="2" charset="0"/>
              </a:rPr>
              <a:t>Often this is quite different than what is true in Ukraine. Doing nothing is also an option, but it too has risks. </a:t>
            </a:r>
          </a:p>
          <a:p>
            <a:pPr algn="l"/>
            <a:br>
              <a:rPr lang="en-US" b="0" i="0" u="none" strike="noStrike" dirty="0">
                <a:solidFill>
                  <a:srgbClr val="000000"/>
                </a:solidFill>
                <a:effectLst/>
                <a:latin typeface="Helvetica" pitchFamily="2" charset="0"/>
              </a:rPr>
            </a:br>
            <a:endParaRPr lang="en-US" b="0" i="0" u="none" strike="noStrike" dirty="0">
              <a:solidFill>
                <a:srgbClr val="000000"/>
              </a:solidFill>
              <a:effectLst/>
              <a:latin typeface="Helvetica" pitchFamily="2" charset="0"/>
            </a:endParaRPr>
          </a:p>
          <a:p>
            <a:pPr algn="l"/>
            <a:r>
              <a:rPr lang="en-US" b="0" i="0" u="none" strike="noStrike" dirty="0">
                <a:solidFill>
                  <a:srgbClr val="000000"/>
                </a:solidFill>
                <a:effectLst/>
                <a:latin typeface="Helvetica" pitchFamily="2" charset="0"/>
              </a:rPr>
              <a:t>Chenope receives no compensation of any kind from any business financing entity. We ourselves are a 100%-employee owned startup, however we do use debt financing and have done deals with resellers of our technology. But what is right for us may not be right for you, and there are always tradeoffs in such decisions. </a:t>
            </a:r>
          </a:p>
          <a:p>
            <a:endParaRPr lang="en-US" dirty="0"/>
          </a:p>
        </p:txBody>
      </p:sp>
      <p:sp>
        <p:nvSpPr>
          <p:cNvPr id="2" name="Rectangle 1">
            <a:extLst>
              <a:ext uri="{FF2B5EF4-FFF2-40B4-BE49-F238E27FC236}">
                <a16:creationId xmlns:a16="http://schemas.microsoft.com/office/drawing/2014/main" id="{9DC87339-19E8-24DD-884B-ECDA53ABC535}"/>
              </a:ext>
            </a:extLst>
          </p:cNvPr>
          <p:cNvSpPr/>
          <p:nvPr/>
        </p:nvSpPr>
        <p:spPr>
          <a:xfrm>
            <a:off x="-1" y="0"/>
            <a:ext cx="72000" cy="6858000"/>
          </a:xfrm>
          <a:prstGeom prst="rect">
            <a:avLst/>
          </a:prstGeom>
          <a:solidFill>
            <a:srgbClr val="F31A1A"/>
          </a:solidFill>
          <a:ln>
            <a:solidFill>
              <a:srgbClr val="F31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3">
            <a:extLst>
              <a:ext uri="{FF2B5EF4-FFF2-40B4-BE49-F238E27FC236}">
                <a16:creationId xmlns:a16="http://schemas.microsoft.com/office/drawing/2014/main" id="{C69CF454-AC4E-166E-434A-4FCBD4A48D80}"/>
              </a:ext>
            </a:extLst>
          </p:cNvPr>
          <p:cNvSpPr>
            <a:spLocks noGrp="1"/>
          </p:cNvSpPr>
          <p:nvPr>
            <p:ph type="ftr" sz="quarter" idx="11"/>
          </p:nvPr>
        </p:nvSpPr>
        <p:spPr>
          <a:xfrm>
            <a:off x="4158792" y="6554677"/>
            <a:ext cx="3874417" cy="185852"/>
          </a:xfrm>
        </p:spPr>
        <p:txBody>
          <a:bodyPr/>
          <a:lstStyle/>
          <a:p>
            <a:r>
              <a:rPr lang="en-US" dirty="0"/>
              <a:t>©2023 Proprietary. All Rights Reserved. </a:t>
            </a:r>
          </a:p>
        </p:txBody>
      </p:sp>
    </p:spTree>
    <p:extLst>
      <p:ext uri="{BB962C8B-B14F-4D97-AF65-F5344CB8AC3E}">
        <p14:creationId xmlns:p14="http://schemas.microsoft.com/office/powerpoint/2010/main" val="1462371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802F6331-846B-CB8F-45AC-0DA06622C3EE}"/>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7C782477-AB63-BF4D-B45C-362C5D0D1DCA}" type="slidenum">
              <a:rPr lang="en-US" smtClean="0"/>
              <a:pPr>
                <a:spcAft>
                  <a:spcPts val="600"/>
                </a:spcAft>
              </a:pPr>
              <a:t>5</a:t>
            </a:fld>
            <a:endParaRPr lang="en-US"/>
          </a:p>
        </p:txBody>
      </p:sp>
      <p:sp>
        <p:nvSpPr>
          <p:cNvPr id="9" name="Title 1">
            <a:extLst>
              <a:ext uri="{FF2B5EF4-FFF2-40B4-BE49-F238E27FC236}">
                <a16:creationId xmlns:a16="http://schemas.microsoft.com/office/drawing/2014/main" id="{71C7D212-A47A-136B-F877-B26FD0F25466}"/>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rgbClr val="FF0000"/>
                </a:solidFill>
                <a:latin typeface="Montserrat Light" panose="00000400000000000000" pitchFamily="2" charset="0"/>
                <a:ea typeface="+mj-ea"/>
                <a:cs typeface="+mj-cs"/>
              </a:defRPr>
            </a:lvl1pPr>
          </a:lstStyle>
          <a:p>
            <a:pPr marL="0" indent="0">
              <a:buNone/>
            </a:pPr>
            <a:r>
              <a:rPr lang="en-US" sz="2800" dirty="0"/>
              <a:t>Being Alone Is Okay…</a:t>
            </a:r>
            <a:r>
              <a:rPr lang="en-US" sz="2800" b="0" dirty="0">
                <a:solidFill>
                  <a:srgbClr val="F31A1A"/>
                </a:solidFill>
                <a:latin typeface="Montserrat Light" pitchFamily="2" charset="77"/>
              </a:rPr>
              <a:t> Until It </a:t>
            </a:r>
            <a:r>
              <a:rPr lang="en-US" sz="2800" dirty="0">
                <a:solidFill>
                  <a:srgbClr val="F31A1A"/>
                </a:solidFill>
                <a:latin typeface="Montserrat Light" pitchFamily="2" charset="77"/>
              </a:rPr>
              <a:t>R</a:t>
            </a:r>
            <a:r>
              <a:rPr lang="en-US" sz="2800" b="0" dirty="0">
                <a:solidFill>
                  <a:srgbClr val="F31A1A"/>
                </a:solidFill>
                <a:latin typeface="Montserrat Light" pitchFamily="2" charset="77"/>
              </a:rPr>
              <a:t>eally </a:t>
            </a:r>
            <a:r>
              <a:rPr lang="en-US" sz="2800" dirty="0">
                <a:solidFill>
                  <a:srgbClr val="F31A1A"/>
                </a:solidFill>
                <a:latin typeface="Montserrat Light" pitchFamily="2" charset="77"/>
              </a:rPr>
              <a:t>I</a:t>
            </a:r>
            <a:r>
              <a:rPr lang="en-US" sz="2800" b="0" dirty="0">
                <a:solidFill>
                  <a:srgbClr val="F31A1A"/>
                </a:solidFill>
                <a:latin typeface="Montserrat Light" pitchFamily="2" charset="77"/>
              </a:rPr>
              <a:t>sn’t</a:t>
            </a:r>
            <a:endParaRPr lang="en-US" sz="2800" dirty="0">
              <a:solidFill>
                <a:srgbClr val="FF0000"/>
              </a:solidFill>
            </a:endParaRPr>
          </a:p>
        </p:txBody>
      </p:sp>
      <p:pic>
        <p:nvPicPr>
          <p:cNvPr id="3" name="Picture 2">
            <a:extLst>
              <a:ext uri="{FF2B5EF4-FFF2-40B4-BE49-F238E27FC236}">
                <a16:creationId xmlns:a16="http://schemas.microsoft.com/office/drawing/2014/main" id="{4C29AA36-9738-C5A8-4CB3-F3418AE6621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90875" y="1667816"/>
            <a:ext cx="5810250" cy="4374710"/>
          </a:xfrm>
          <a:prstGeom prst="rect">
            <a:avLst/>
          </a:prstGeom>
        </p:spPr>
      </p:pic>
      <p:sp>
        <p:nvSpPr>
          <p:cNvPr id="2" name="Footer Placeholder 3">
            <a:extLst>
              <a:ext uri="{FF2B5EF4-FFF2-40B4-BE49-F238E27FC236}">
                <a16:creationId xmlns:a16="http://schemas.microsoft.com/office/drawing/2014/main" id="{DCB6EECD-206D-7CA7-081F-7674030AEACD}"/>
              </a:ext>
            </a:extLst>
          </p:cNvPr>
          <p:cNvSpPr>
            <a:spLocks noGrp="1"/>
          </p:cNvSpPr>
          <p:nvPr>
            <p:ph type="ftr" sz="quarter" idx="11"/>
          </p:nvPr>
        </p:nvSpPr>
        <p:spPr>
          <a:xfrm>
            <a:off x="4158792" y="6554677"/>
            <a:ext cx="3874417" cy="185852"/>
          </a:xfrm>
        </p:spPr>
        <p:txBody>
          <a:bodyPr/>
          <a:lstStyle/>
          <a:p>
            <a:r>
              <a:rPr lang="en-US" dirty="0"/>
              <a:t>©2023 Proprietary. All Rights Reserved. </a:t>
            </a:r>
          </a:p>
        </p:txBody>
      </p:sp>
    </p:spTree>
    <p:extLst>
      <p:ext uri="{BB962C8B-B14F-4D97-AF65-F5344CB8AC3E}">
        <p14:creationId xmlns:p14="http://schemas.microsoft.com/office/powerpoint/2010/main" val="35931004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19FD171-6675-AA73-107C-00B86E14F617}"/>
              </a:ext>
            </a:extLst>
          </p:cNvPr>
          <p:cNvGrpSpPr/>
          <p:nvPr/>
        </p:nvGrpSpPr>
        <p:grpSpPr>
          <a:xfrm>
            <a:off x="4208327" y="2464686"/>
            <a:ext cx="3775347" cy="1819749"/>
            <a:chOff x="4331638" y="2464686"/>
            <a:chExt cx="3775347" cy="1819749"/>
          </a:xfrm>
        </p:grpSpPr>
        <p:pic>
          <p:nvPicPr>
            <p:cNvPr id="7" name="Object 1" descr="preencoded.png">
              <a:extLst>
                <a:ext uri="{FF2B5EF4-FFF2-40B4-BE49-F238E27FC236}">
                  <a16:creationId xmlns:a16="http://schemas.microsoft.com/office/drawing/2014/main" id="{53C489FB-82D1-134A-85EE-B7F4DC83FFBB}"/>
                </a:ext>
              </a:extLst>
            </p:cNvPr>
            <p:cNvPicPr>
              <a:picLocks noChangeAspect="1"/>
            </p:cNvPicPr>
            <p:nvPr/>
          </p:nvPicPr>
          <p:blipFill>
            <a:blip r:embed="rId2" cstate="screen">
              <a:extLst>
                <a:ext uri="{28A0092B-C50C-407E-A947-70E740481C1C}">
                  <a14:useLocalDpi xmlns:a14="http://schemas.microsoft.com/office/drawing/2010/main"/>
                </a:ext>
              </a:extLst>
            </a:blip>
            <a:srcRect l="-5556" t="-5550" r="-5556" b="-5550"/>
            <a:stretch/>
          </p:blipFill>
          <p:spPr>
            <a:xfrm>
              <a:off x="5339547" y="2464686"/>
              <a:ext cx="1512906" cy="964314"/>
            </a:xfrm>
            <a:prstGeom prst="rect">
              <a:avLst/>
            </a:prstGeom>
          </p:spPr>
        </p:pic>
        <p:sp>
          <p:nvSpPr>
            <p:cNvPr id="8" name="Object 2">
              <a:extLst>
                <a:ext uri="{FF2B5EF4-FFF2-40B4-BE49-F238E27FC236}">
                  <a16:creationId xmlns:a16="http://schemas.microsoft.com/office/drawing/2014/main" id="{32C2FCCF-9728-DB48-AEDE-B870E3E094C4}"/>
                </a:ext>
              </a:extLst>
            </p:cNvPr>
            <p:cNvSpPr/>
            <p:nvPr/>
          </p:nvSpPr>
          <p:spPr>
            <a:xfrm>
              <a:off x="4331638" y="3564323"/>
              <a:ext cx="3775347" cy="720112"/>
            </a:xfrm>
            <a:prstGeom prst="rect">
              <a:avLst/>
            </a:prstGeom>
            <a:noFill/>
          </p:spPr>
          <p:txBody>
            <a:bodyPr wrap="square" rtlCol="0" anchor="ctr"/>
            <a:lstStyle/>
            <a:p>
              <a:pPr algn="ctr">
                <a:lnSpc>
                  <a:spcPts val="4032"/>
                </a:lnSpc>
                <a:buNone/>
              </a:pPr>
              <a:r>
                <a:rPr lang="en-US" sz="3200" kern="0" spc="0" dirty="0">
                  <a:solidFill>
                    <a:srgbClr val="2A2921"/>
                  </a:solidFill>
                  <a:latin typeface="Montserrat" pitchFamily="34" charset="0"/>
                  <a:ea typeface="Montserrat" pitchFamily="34" charset="-122"/>
                  <a:cs typeface="Montserrat" pitchFamily="34" charset="-120"/>
                </a:rPr>
                <a:t>CHE</a:t>
              </a:r>
              <a:r>
                <a:rPr lang="en-US" sz="3200" kern="0" spc="0" dirty="0">
                  <a:solidFill>
                    <a:srgbClr val="F31A1A"/>
                  </a:solidFill>
                  <a:latin typeface="Montserrat" pitchFamily="34" charset="0"/>
                  <a:ea typeface="Montserrat" pitchFamily="34" charset="-122"/>
                  <a:cs typeface="Montserrat" pitchFamily="34" charset="-120"/>
                </a:rPr>
                <a:t>N</a:t>
              </a:r>
              <a:r>
                <a:rPr lang="en-US" sz="3200" kern="0" spc="0" dirty="0">
                  <a:solidFill>
                    <a:srgbClr val="2A2921"/>
                  </a:solidFill>
                  <a:latin typeface="Montserrat" pitchFamily="34" charset="0"/>
                  <a:ea typeface="Montserrat" pitchFamily="34" charset="-122"/>
                  <a:cs typeface="Montserrat" pitchFamily="34" charset="-120"/>
                </a:rPr>
                <a:t>OPE.COM</a:t>
              </a:r>
              <a:endParaRPr lang="en-US" dirty="0"/>
            </a:p>
          </p:txBody>
        </p:sp>
      </p:grpSp>
      <p:sp>
        <p:nvSpPr>
          <p:cNvPr id="2" name="Slide Number Placeholder 4">
            <a:extLst>
              <a:ext uri="{FF2B5EF4-FFF2-40B4-BE49-F238E27FC236}">
                <a16:creationId xmlns:a16="http://schemas.microsoft.com/office/drawing/2014/main" id="{2FBC7BE1-F44D-5DC1-1DBB-F39CA34849A1}"/>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800" kern="1200">
                <a:solidFill>
                  <a:schemeClr val="tx1">
                    <a:tint val="75000"/>
                  </a:schemeClr>
                </a:solidFill>
                <a:latin typeface="Montserrat"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782477-AB63-BF4D-B45C-362C5D0D1DCA}" type="slidenum">
              <a:rPr lang="en-US" sz="1200" smtClean="0">
                <a:latin typeface="+mn-lt"/>
              </a:rPr>
              <a:pPr/>
              <a:t>50</a:t>
            </a:fld>
            <a:endParaRPr lang="en-US" sz="1200" dirty="0">
              <a:latin typeface="+mn-lt"/>
            </a:endParaRPr>
          </a:p>
        </p:txBody>
      </p:sp>
      <p:grpSp>
        <p:nvGrpSpPr>
          <p:cNvPr id="9" name="Group 8">
            <a:extLst>
              <a:ext uri="{FF2B5EF4-FFF2-40B4-BE49-F238E27FC236}">
                <a16:creationId xmlns:a16="http://schemas.microsoft.com/office/drawing/2014/main" id="{99E060EE-54EA-182F-BE10-676CD10AAF19}"/>
              </a:ext>
            </a:extLst>
          </p:cNvPr>
          <p:cNvGrpSpPr/>
          <p:nvPr/>
        </p:nvGrpSpPr>
        <p:grpSpPr>
          <a:xfrm>
            <a:off x="2993607" y="4836144"/>
            <a:ext cx="6204786" cy="571500"/>
            <a:chOff x="3448050" y="4836144"/>
            <a:chExt cx="6204786" cy="571500"/>
          </a:xfrm>
        </p:grpSpPr>
        <p:pic>
          <p:nvPicPr>
            <p:cNvPr id="6" name="Picture 5" descr="Shape&#10;&#10;Description automatically generated with medium confidence">
              <a:extLst>
                <a:ext uri="{FF2B5EF4-FFF2-40B4-BE49-F238E27FC236}">
                  <a16:creationId xmlns:a16="http://schemas.microsoft.com/office/drawing/2014/main" id="{68F8DE10-A354-D53D-AE94-C04B6AB6774F}"/>
                </a:ext>
              </a:extLst>
            </p:cNvPr>
            <p:cNvPicPr>
              <a:picLocks noChangeAspect="1"/>
            </p:cNvPicPr>
            <p:nvPr/>
          </p:nvPicPr>
          <p:blipFill>
            <a:blip r:embed="rId3"/>
            <a:stretch>
              <a:fillRect/>
            </a:stretch>
          </p:blipFill>
          <p:spPr>
            <a:xfrm>
              <a:off x="7112836" y="4836144"/>
              <a:ext cx="2540000" cy="571500"/>
            </a:xfrm>
            <a:prstGeom prst="rect">
              <a:avLst/>
            </a:prstGeom>
          </p:spPr>
        </p:pic>
        <p:sp>
          <p:nvSpPr>
            <p:cNvPr id="4" name="TextBox 3">
              <a:extLst>
                <a:ext uri="{FF2B5EF4-FFF2-40B4-BE49-F238E27FC236}">
                  <a16:creationId xmlns:a16="http://schemas.microsoft.com/office/drawing/2014/main" id="{8EDF1694-732C-53C9-9B56-C64F5F8F8B07}"/>
                </a:ext>
              </a:extLst>
            </p:cNvPr>
            <p:cNvSpPr txBox="1"/>
            <p:nvPr/>
          </p:nvSpPr>
          <p:spPr>
            <a:xfrm>
              <a:off x="3448050" y="4914625"/>
              <a:ext cx="3664786" cy="369332"/>
            </a:xfrm>
            <a:prstGeom prst="rect">
              <a:avLst/>
            </a:prstGeom>
            <a:noFill/>
          </p:spPr>
          <p:txBody>
            <a:bodyPr wrap="none" rtlCol="0">
              <a:spAutoFit/>
            </a:bodyPr>
            <a:lstStyle/>
            <a:p>
              <a:r>
                <a:rPr lang="en-US" dirty="0">
                  <a:latin typeface="Montserrat Light" pitchFamily="2" charset="77"/>
                </a:rPr>
                <a:t>These slides were prepared for</a:t>
              </a:r>
            </a:p>
          </p:txBody>
        </p:sp>
      </p:grpSp>
      <p:sp>
        <p:nvSpPr>
          <p:cNvPr id="5" name="Rectangle 4">
            <a:extLst>
              <a:ext uri="{FF2B5EF4-FFF2-40B4-BE49-F238E27FC236}">
                <a16:creationId xmlns:a16="http://schemas.microsoft.com/office/drawing/2014/main" id="{2186A2AD-8E4A-9DC6-44FC-460CCA283CA7}"/>
              </a:ext>
            </a:extLst>
          </p:cNvPr>
          <p:cNvSpPr/>
          <p:nvPr/>
        </p:nvSpPr>
        <p:spPr>
          <a:xfrm>
            <a:off x="-1" y="0"/>
            <a:ext cx="72000" cy="6858000"/>
          </a:xfrm>
          <a:prstGeom prst="rect">
            <a:avLst/>
          </a:prstGeom>
          <a:solidFill>
            <a:srgbClr val="F31A1A"/>
          </a:solidFill>
          <a:ln>
            <a:solidFill>
              <a:srgbClr val="F31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3">
            <a:extLst>
              <a:ext uri="{FF2B5EF4-FFF2-40B4-BE49-F238E27FC236}">
                <a16:creationId xmlns:a16="http://schemas.microsoft.com/office/drawing/2014/main" id="{2452D5ED-478E-4705-71CE-6005F99CC550}"/>
              </a:ext>
            </a:extLst>
          </p:cNvPr>
          <p:cNvSpPr>
            <a:spLocks noGrp="1"/>
          </p:cNvSpPr>
          <p:nvPr>
            <p:ph type="ftr" sz="quarter" idx="11"/>
          </p:nvPr>
        </p:nvSpPr>
        <p:spPr>
          <a:xfrm>
            <a:off x="4158792" y="6554677"/>
            <a:ext cx="3874417" cy="185852"/>
          </a:xfrm>
        </p:spPr>
        <p:txBody>
          <a:bodyPr/>
          <a:lstStyle/>
          <a:p>
            <a:r>
              <a:rPr lang="en-US" dirty="0">
                <a:latin typeface="Montserrat Light" panose="00000400000000000000" pitchFamily="2" charset="0"/>
              </a:rPr>
              <a:t>©2023 Proprietary. All Rights Reserved. </a:t>
            </a:r>
          </a:p>
        </p:txBody>
      </p:sp>
    </p:spTree>
    <p:extLst>
      <p:ext uri="{BB962C8B-B14F-4D97-AF65-F5344CB8AC3E}">
        <p14:creationId xmlns:p14="http://schemas.microsoft.com/office/powerpoint/2010/main" val="607663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802F6331-846B-CB8F-45AC-0DA06622C3EE}"/>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7C782477-AB63-BF4D-B45C-362C5D0D1DCA}" type="slidenum">
              <a:rPr lang="en-US" smtClean="0"/>
              <a:pPr>
                <a:spcAft>
                  <a:spcPts val="600"/>
                </a:spcAft>
              </a:pPr>
              <a:t>6</a:t>
            </a:fld>
            <a:endParaRPr lang="en-US"/>
          </a:p>
        </p:txBody>
      </p:sp>
      <p:sp>
        <p:nvSpPr>
          <p:cNvPr id="9" name="Title 1">
            <a:extLst>
              <a:ext uri="{FF2B5EF4-FFF2-40B4-BE49-F238E27FC236}">
                <a16:creationId xmlns:a16="http://schemas.microsoft.com/office/drawing/2014/main" id="{71C7D212-A47A-136B-F877-B26FD0F25466}"/>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rgbClr val="FF0000"/>
                </a:solidFill>
                <a:latin typeface="Montserrat Light" panose="00000400000000000000" pitchFamily="2" charset="0"/>
                <a:ea typeface="+mj-ea"/>
                <a:cs typeface="+mj-cs"/>
              </a:defRPr>
            </a:lvl1pPr>
          </a:lstStyle>
          <a:p>
            <a:pPr marL="0" indent="0">
              <a:buNone/>
            </a:pPr>
            <a:r>
              <a:rPr lang="en-US" sz="2800" dirty="0"/>
              <a:t>At the Same Time…</a:t>
            </a:r>
            <a:endParaRPr lang="en-US" sz="2800" dirty="0">
              <a:solidFill>
                <a:srgbClr val="FF0000"/>
              </a:solidFill>
            </a:endParaRPr>
          </a:p>
        </p:txBody>
      </p:sp>
      <p:pic>
        <p:nvPicPr>
          <p:cNvPr id="2" name="Content Placeholder 12" descr="A picture containing text&#10;&#10;Description automatically generated">
            <a:extLst>
              <a:ext uri="{FF2B5EF4-FFF2-40B4-BE49-F238E27FC236}">
                <a16:creationId xmlns:a16="http://schemas.microsoft.com/office/drawing/2014/main" id="{F1E71EA1-3B53-6AB4-451E-AF754FA7B4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64133" y="2502349"/>
            <a:ext cx="4473283" cy="3773717"/>
          </a:xfrm>
          <a:prstGeom prst="rect">
            <a:avLst/>
          </a:prstGeom>
        </p:spPr>
      </p:pic>
      <p:sp>
        <p:nvSpPr>
          <p:cNvPr id="3" name="TextBox 2">
            <a:extLst>
              <a:ext uri="{FF2B5EF4-FFF2-40B4-BE49-F238E27FC236}">
                <a16:creationId xmlns:a16="http://schemas.microsoft.com/office/drawing/2014/main" id="{B482FC60-FD50-5783-49FD-DA2FCA7FB7F7}"/>
              </a:ext>
            </a:extLst>
          </p:cNvPr>
          <p:cNvSpPr txBox="1"/>
          <p:nvPr/>
        </p:nvSpPr>
        <p:spPr>
          <a:xfrm>
            <a:off x="838200" y="1647826"/>
            <a:ext cx="10725150" cy="830997"/>
          </a:xfrm>
          <a:prstGeom prst="rect">
            <a:avLst/>
          </a:prstGeom>
          <a:noFill/>
        </p:spPr>
        <p:txBody>
          <a:bodyPr wrap="square" rtlCol="0">
            <a:spAutoFit/>
          </a:bodyPr>
          <a:lstStyle/>
          <a:p>
            <a:r>
              <a:rPr lang="en-US" sz="2400" b="1" dirty="0">
                <a:latin typeface="Montserrat SemiBold" pitchFamily="2" charset="77"/>
              </a:rPr>
              <a:t>If you don’t take selecting financing partners seriously, you can make a huge mistake</a:t>
            </a:r>
          </a:p>
        </p:txBody>
      </p:sp>
      <p:sp>
        <p:nvSpPr>
          <p:cNvPr id="4" name="Footer Placeholder 3">
            <a:extLst>
              <a:ext uri="{FF2B5EF4-FFF2-40B4-BE49-F238E27FC236}">
                <a16:creationId xmlns:a16="http://schemas.microsoft.com/office/drawing/2014/main" id="{69D1858A-7AC7-7C14-EA13-C2554E854965}"/>
              </a:ext>
            </a:extLst>
          </p:cNvPr>
          <p:cNvSpPr>
            <a:spLocks noGrp="1"/>
          </p:cNvSpPr>
          <p:nvPr>
            <p:ph type="ftr" sz="quarter" idx="11"/>
          </p:nvPr>
        </p:nvSpPr>
        <p:spPr>
          <a:xfrm>
            <a:off x="4158792" y="6554677"/>
            <a:ext cx="3874417" cy="185852"/>
          </a:xfrm>
        </p:spPr>
        <p:txBody>
          <a:bodyPr/>
          <a:lstStyle/>
          <a:p>
            <a:r>
              <a:rPr lang="en-US" dirty="0"/>
              <a:t>©2023 Proprietary. All Rights Reserved. </a:t>
            </a:r>
          </a:p>
        </p:txBody>
      </p:sp>
    </p:spTree>
    <p:extLst>
      <p:ext uri="{BB962C8B-B14F-4D97-AF65-F5344CB8AC3E}">
        <p14:creationId xmlns:p14="http://schemas.microsoft.com/office/powerpoint/2010/main" val="3202023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printer&#10;&#10;Description automatically generated">
            <a:extLst>
              <a:ext uri="{FF2B5EF4-FFF2-40B4-BE49-F238E27FC236}">
                <a16:creationId xmlns:a16="http://schemas.microsoft.com/office/drawing/2014/main" id="{A29A9C99-2A38-96E2-90D0-BEFCD722DF7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81401" y="1472406"/>
            <a:ext cx="5020469" cy="5020469"/>
          </a:xfrm>
          <a:prstGeom prst="rect">
            <a:avLst/>
          </a:prstGeom>
          <a:noFill/>
        </p:spPr>
      </p:pic>
      <p:sp>
        <p:nvSpPr>
          <p:cNvPr id="8" name="Slide Number Placeholder 7">
            <a:extLst>
              <a:ext uri="{FF2B5EF4-FFF2-40B4-BE49-F238E27FC236}">
                <a16:creationId xmlns:a16="http://schemas.microsoft.com/office/drawing/2014/main" id="{802F6331-846B-CB8F-45AC-0DA06622C3E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7C782477-AB63-BF4D-B45C-362C5D0D1DCA}" type="slidenum">
              <a:rPr lang="en-US" smtClean="0"/>
              <a:pPr>
                <a:spcAft>
                  <a:spcPts val="600"/>
                </a:spcAft>
              </a:pPr>
              <a:t>7</a:t>
            </a:fld>
            <a:endParaRPr lang="en-US"/>
          </a:p>
        </p:txBody>
      </p:sp>
      <p:sp>
        <p:nvSpPr>
          <p:cNvPr id="9" name="Title 1">
            <a:extLst>
              <a:ext uri="{FF2B5EF4-FFF2-40B4-BE49-F238E27FC236}">
                <a16:creationId xmlns:a16="http://schemas.microsoft.com/office/drawing/2014/main" id="{71C7D212-A47A-136B-F877-B26FD0F25466}"/>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rgbClr val="FF0000"/>
                </a:solidFill>
                <a:latin typeface="Montserrat Light" panose="00000400000000000000" pitchFamily="2" charset="0"/>
                <a:ea typeface="+mj-ea"/>
                <a:cs typeface="+mj-cs"/>
              </a:defRPr>
            </a:lvl1pPr>
          </a:lstStyle>
          <a:p>
            <a:pPr marL="0" indent="0">
              <a:spcAft>
                <a:spcPts val="600"/>
              </a:spcAft>
            </a:pPr>
            <a:r>
              <a:rPr lang="en-US" kern="1200">
                <a:latin typeface="Montserrat Light" panose="00000400000000000000" pitchFamily="2" charset="0"/>
                <a:ea typeface="+mj-ea"/>
                <a:cs typeface="+mj-cs"/>
              </a:rPr>
              <a:t>The Past Often Gives a Clue as to Future Behavior…</a:t>
            </a:r>
          </a:p>
        </p:txBody>
      </p:sp>
      <p:sp>
        <p:nvSpPr>
          <p:cNvPr id="2" name="Footer Placeholder 3">
            <a:extLst>
              <a:ext uri="{FF2B5EF4-FFF2-40B4-BE49-F238E27FC236}">
                <a16:creationId xmlns:a16="http://schemas.microsoft.com/office/drawing/2014/main" id="{630A2C27-FECB-00B6-5930-9FAB55A43358}"/>
              </a:ext>
            </a:extLst>
          </p:cNvPr>
          <p:cNvSpPr>
            <a:spLocks noGrp="1"/>
          </p:cNvSpPr>
          <p:nvPr>
            <p:ph type="ftr" sz="quarter" idx="11"/>
          </p:nvPr>
        </p:nvSpPr>
        <p:spPr>
          <a:xfrm>
            <a:off x="4158792" y="6554677"/>
            <a:ext cx="3874417" cy="185852"/>
          </a:xfrm>
        </p:spPr>
        <p:txBody>
          <a:bodyPr/>
          <a:lstStyle/>
          <a:p>
            <a:r>
              <a:rPr lang="en-US" dirty="0"/>
              <a:t>©2023 Proprietary. All Rights Reserved. </a:t>
            </a:r>
          </a:p>
        </p:txBody>
      </p:sp>
    </p:spTree>
    <p:extLst>
      <p:ext uri="{BB962C8B-B14F-4D97-AF65-F5344CB8AC3E}">
        <p14:creationId xmlns:p14="http://schemas.microsoft.com/office/powerpoint/2010/main" val="2113562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F241BC9-6163-3917-D35F-AF74C7FCD72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467534" y="2048759"/>
            <a:ext cx="3643349" cy="3978370"/>
          </a:xfrm>
          <a:prstGeom prst="rect">
            <a:avLst/>
          </a:prstGeom>
        </p:spPr>
      </p:pic>
      <p:sp>
        <p:nvSpPr>
          <p:cNvPr id="2" name="Title 1">
            <a:extLst>
              <a:ext uri="{FF2B5EF4-FFF2-40B4-BE49-F238E27FC236}">
                <a16:creationId xmlns:a16="http://schemas.microsoft.com/office/drawing/2014/main" id="{3613A639-8315-E3A2-EA69-274974C8F982}"/>
              </a:ext>
            </a:extLst>
          </p:cNvPr>
          <p:cNvSpPr>
            <a:spLocks noGrp="1"/>
          </p:cNvSpPr>
          <p:nvPr>
            <p:ph type="title"/>
          </p:nvPr>
        </p:nvSpPr>
        <p:spPr>
          <a:xfrm>
            <a:off x="838200" y="365125"/>
            <a:ext cx="10515600" cy="1325563"/>
          </a:xfrm>
        </p:spPr>
        <p:txBody>
          <a:bodyPr anchor="ctr">
            <a:normAutofit/>
          </a:bodyPr>
          <a:lstStyle/>
          <a:p>
            <a:r>
              <a:rPr lang="en-US" dirty="0"/>
              <a:t>Why Understanding Business Finance Matters</a:t>
            </a:r>
            <a:br>
              <a:rPr lang="en-US" dirty="0"/>
            </a:br>
            <a:r>
              <a:rPr lang="en-US" sz="2800" i="1" dirty="0"/>
              <a:t>Because No One Has a Crystal Ball</a:t>
            </a:r>
          </a:p>
        </p:txBody>
      </p:sp>
      <p:sp>
        <p:nvSpPr>
          <p:cNvPr id="3" name="Content Placeholder 2">
            <a:extLst>
              <a:ext uri="{FF2B5EF4-FFF2-40B4-BE49-F238E27FC236}">
                <a16:creationId xmlns:a16="http://schemas.microsoft.com/office/drawing/2014/main" id="{495150D6-E8E8-7D9F-2A05-6A376EE8B896}"/>
              </a:ext>
            </a:extLst>
          </p:cNvPr>
          <p:cNvSpPr>
            <a:spLocks noGrp="1"/>
          </p:cNvSpPr>
          <p:nvPr>
            <p:ph sz="half" idx="1"/>
          </p:nvPr>
        </p:nvSpPr>
        <p:spPr>
          <a:xfrm>
            <a:off x="838200" y="2557826"/>
            <a:ext cx="6253481" cy="2652084"/>
          </a:xfrm>
        </p:spPr>
        <p:txBody>
          <a:bodyPr>
            <a:normAutofit/>
          </a:bodyPr>
          <a:lstStyle/>
          <a:p>
            <a:pPr>
              <a:lnSpc>
                <a:spcPct val="120000"/>
              </a:lnSpc>
            </a:pPr>
            <a:r>
              <a:rPr lang="en-US" dirty="0"/>
              <a:t>Even in peacetime, a small but growing company is going to face situations it just did not foresee</a:t>
            </a:r>
          </a:p>
          <a:p>
            <a:pPr>
              <a:lnSpc>
                <a:spcPct val="120000"/>
              </a:lnSpc>
            </a:pPr>
            <a:r>
              <a:rPr lang="en-US" dirty="0">
                <a:latin typeface="Montserrat Light" pitchFamily="2" charset="77"/>
              </a:rPr>
              <a:t>Some of these situations can pose existential risk to the company</a:t>
            </a:r>
          </a:p>
          <a:p>
            <a:pPr>
              <a:lnSpc>
                <a:spcPct val="120000"/>
              </a:lnSpc>
            </a:pPr>
            <a:endParaRPr lang="en-US" b="1" u="sng" dirty="0"/>
          </a:p>
          <a:p>
            <a:pPr marL="457200" lvl="1" indent="0">
              <a:buNone/>
            </a:pPr>
            <a:endParaRPr lang="en-US" b="1" u="sng" dirty="0"/>
          </a:p>
        </p:txBody>
      </p:sp>
      <p:sp>
        <p:nvSpPr>
          <p:cNvPr id="5" name="Slide Number Placeholder 4">
            <a:extLst>
              <a:ext uri="{FF2B5EF4-FFF2-40B4-BE49-F238E27FC236}">
                <a16:creationId xmlns:a16="http://schemas.microsoft.com/office/drawing/2014/main" id="{ADA2928A-0949-972F-A29D-9949BAB26A5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7C782477-AB63-BF4D-B45C-362C5D0D1DCA}" type="slidenum">
              <a:rPr lang="en-US" smtClean="0"/>
              <a:pPr>
                <a:spcAft>
                  <a:spcPts val="600"/>
                </a:spcAft>
              </a:pPr>
              <a:t>8</a:t>
            </a:fld>
            <a:endParaRPr lang="en-US"/>
          </a:p>
        </p:txBody>
      </p:sp>
      <p:sp>
        <p:nvSpPr>
          <p:cNvPr id="6" name="Rectangle 5">
            <a:extLst>
              <a:ext uri="{FF2B5EF4-FFF2-40B4-BE49-F238E27FC236}">
                <a16:creationId xmlns:a16="http://schemas.microsoft.com/office/drawing/2014/main" id="{D19B667D-9E37-C77D-6041-DEE8EFCCF200}"/>
              </a:ext>
            </a:extLst>
          </p:cNvPr>
          <p:cNvSpPr/>
          <p:nvPr/>
        </p:nvSpPr>
        <p:spPr>
          <a:xfrm>
            <a:off x="0" y="0"/>
            <a:ext cx="70338" cy="1547446"/>
          </a:xfrm>
          <a:prstGeom prst="rect">
            <a:avLst/>
          </a:prstGeom>
          <a:solidFill>
            <a:srgbClr val="F31A1A"/>
          </a:solidFill>
          <a:ln>
            <a:solidFill>
              <a:srgbClr val="F31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3">
            <a:extLst>
              <a:ext uri="{FF2B5EF4-FFF2-40B4-BE49-F238E27FC236}">
                <a16:creationId xmlns:a16="http://schemas.microsoft.com/office/drawing/2014/main" id="{FFEF82FC-704B-A1E0-4CF2-D65A8EAC42E3}"/>
              </a:ext>
            </a:extLst>
          </p:cNvPr>
          <p:cNvSpPr>
            <a:spLocks noGrp="1"/>
          </p:cNvSpPr>
          <p:nvPr>
            <p:ph type="ftr" sz="quarter" idx="11"/>
          </p:nvPr>
        </p:nvSpPr>
        <p:spPr>
          <a:xfrm>
            <a:off x="4158792" y="6554677"/>
            <a:ext cx="3874417" cy="185852"/>
          </a:xfrm>
        </p:spPr>
        <p:txBody>
          <a:bodyPr/>
          <a:lstStyle/>
          <a:p>
            <a:r>
              <a:rPr lang="en-US" dirty="0"/>
              <a:t>©2023 Proprietary. All Rights Reserved. </a:t>
            </a:r>
          </a:p>
        </p:txBody>
      </p:sp>
    </p:spTree>
    <p:extLst>
      <p:ext uri="{BB962C8B-B14F-4D97-AF65-F5344CB8AC3E}">
        <p14:creationId xmlns:p14="http://schemas.microsoft.com/office/powerpoint/2010/main" val="1561925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agram&#10;&#10;Description automatically generated">
            <a:extLst>
              <a:ext uri="{FF2B5EF4-FFF2-40B4-BE49-F238E27FC236}">
                <a16:creationId xmlns:a16="http://schemas.microsoft.com/office/drawing/2014/main" id="{A8A7C2BC-DA03-C214-019E-32C9552E68D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12060" y="2525892"/>
            <a:ext cx="6530340" cy="2734035"/>
          </a:xfrm>
          <a:prstGeom prst="rect">
            <a:avLst/>
          </a:prstGeom>
        </p:spPr>
      </p:pic>
      <p:sp>
        <p:nvSpPr>
          <p:cNvPr id="2" name="Title 1">
            <a:extLst>
              <a:ext uri="{FF2B5EF4-FFF2-40B4-BE49-F238E27FC236}">
                <a16:creationId xmlns:a16="http://schemas.microsoft.com/office/drawing/2014/main" id="{3613A639-8315-E3A2-EA69-274974C8F982}"/>
              </a:ext>
            </a:extLst>
          </p:cNvPr>
          <p:cNvSpPr>
            <a:spLocks noGrp="1"/>
          </p:cNvSpPr>
          <p:nvPr>
            <p:ph type="title"/>
          </p:nvPr>
        </p:nvSpPr>
        <p:spPr>
          <a:xfrm>
            <a:off x="838200" y="365125"/>
            <a:ext cx="10515600" cy="1325563"/>
          </a:xfrm>
        </p:spPr>
        <p:txBody>
          <a:bodyPr anchor="ctr">
            <a:normAutofit/>
          </a:bodyPr>
          <a:lstStyle/>
          <a:p>
            <a:r>
              <a:rPr lang="en-US" dirty="0"/>
              <a:t>Why Understanding Business Finance Matters</a:t>
            </a:r>
            <a:br>
              <a:rPr lang="en-US" dirty="0"/>
            </a:br>
            <a:r>
              <a:rPr lang="en-US" sz="2800" i="1" dirty="0"/>
              <a:t>Because No One Has a Crystal Ball</a:t>
            </a:r>
          </a:p>
        </p:txBody>
      </p:sp>
      <p:sp>
        <p:nvSpPr>
          <p:cNvPr id="3" name="Content Placeholder 2">
            <a:extLst>
              <a:ext uri="{FF2B5EF4-FFF2-40B4-BE49-F238E27FC236}">
                <a16:creationId xmlns:a16="http://schemas.microsoft.com/office/drawing/2014/main" id="{495150D6-E8E8-7D9F-2A05-6A376EE8B896}"/>
              </a:ext>
            </a:extLst>
          </p:cNvPr>
          <p:cNvSpPr>
            <a:spLocks noGrp="1"/>
          </p:cNvSpPr>
          <p:nvPr>
            <p:ph sz="half" idx="1"/>
          </p:nvPr>
        </p:nvSpPr>
        <p:spPr>
          <a:xfrm>
            <a:off x="838200" y="1923799"/>
            <a:ext cx="10515600" cy="1089232"/>
          </a:xfrm>
        </p:spPr>
        <p:txBody>
          <a:bodyPr>
            <a:normAutofit/>
          </a:bodyPr>
          <a:lstStyle/>
          <a:p>
            <a:pPr>
              <a:lnSpc>
                <a:spcPct val="100000"/>
              </a:lnSpc>
            </a:pPr>
            <a:r>
              <a:rPr lang="en-US" dirty="0">
                <a:latin typeface="Montserrat Light" pitchFamily="2" charset="77"/>
              </a:rPr>
              <a:t>Or can be unexpected, but great opportunities to accelerate your business</a:t>
            </a:r>
          </a:p>
        </p:txBody>
      </p:sp>
      <p:sp>
        <p:nvSpPr>
          <p:cNvPr id="5" name="Slide Number Placeholder 4">
            <a:extLst>
              <a:ext uri="{FF2B5EF4-FFF2-40B4-BE49-F238E27FC236}">
                <a16:creationId xmlns:a16="http://schemas.microsoft.com/office/drawing/2014/main" id="{ADA2928A-0949-972F-A29D-9949BAB26A59}"/>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7C782477-AB63-BF4D-B45C-362C5D0D1DCA}" type="slidenum">
              <a:rPr lang="en-US" smtClean="0"/>
              <a:pPr>
                <a:spcAft>
                  <a:spcPts val="600"/>
                </a:spcAft>
              </a:pPr>
              <a:t>9</a:t>
            </a:fld>
            <a:endParaRPr lang="en-US"/>
          </a:p>
        </p:txBody>
      </p:sp>
      <p:sp>
        <p:nvSpPr>
          <p:cNvPr id="9" name="TextBox 8">
            <a:extLst>
              <a:ext uri="{FF2B5EF4-FFF2-40B4-BE49-F238E27FC236}">
                <a16:creationId xmlns:a16="http://schemas.microsoft.com/office/drawing/2014/main" id="{A2CEE246-0B06-2D89-31E0-2AA99749D734}"/>
              </a:ext>
            </a:extLst>
          </p:cNvPr>
          <p:cNvSpPr txBox="1"/>
          <p:nvPr/>
        </p:nvSpPr>
        <p:spPr>
          <a:xfrm>
            <a:off x="838200" y="5521146"/>
            <a:ext cx="10515600" cy="830997"/>
          </a:xfrm>
          <a:prstGeom prst="rect">
            <a:avLst/>
          </a:prstGeom>
          <a:noFill/>
        </p:spPr>
        <p:txBody>
          <a:bodyPr wrap="square" rtlCol="0">
            <a:spAutoFit/>
          </a:bodyPr>
          <a:lstStyle/>
          <a:p>
            <a:pPr marL="342900" indent="-342900">
              <a:buClr>
                <a:srgbClr val="F31A1A"/>
              </a:buClr>
              <a:buFont typeface="Wingdings" pitchFamily="2" charset="2"/>
              <a:buChar char="Ø"/>
            </a:pPr>
            <a:r>
              <a:rPr lang="en-US" sz="2400" b="1" dirty="0">
                <a:latin typeface="Montserrat SemiBold" pitchFamily="2" charset="77"/>
              </a:rPr>
              <a:t>Whether risks or opportunities, such situations often cost money in the short run!</a:t>
            </a:r>
          </a:p>
        </p:txBody>
      </p:sp>
      <p:sp>
        <p:nvSpPr>
          <p:cNvPr id="6" name="Rectangle 5">
            <a:extLst>
              <a:ext uri="{FF2B5EF4-FFF2-40B4-BE49-F238E27FC236}">
                <a16:creationId xmlns:a16="http://schemas.microsoft.com/office/drawing/2014/main" id="{D19B667D-9E37-C77D-6041-DEE8EFCCF200}"/>
              </a:ext>
            </a:extLst>
          </p:cNvPr>
          <p:cNvSpPr/>
          <p:nvPr/>
        </p:nvSpPr>
        <p:spPr>
          <a:xfrm>
            <a:off x="0" y="0"/>
            <a:ext cx="70338" cy="1547446"/>
          </a:xfrm>
          <a:prstGeom prst="rect">
            <a:avLst/>
          </a:prstGeom>
          <a:solidFill>
            <a:srgbClr val="F31A1A"/>
          </a:solidFill>
          <a:ln>
            <a:solidFill>
              <a:srgbClr val="F31A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ooter Placeholder 3">
            <a:extLst>
              <a:ext uri="{FF2B5EF4-FFF2-40B4-BE49-F238E27FC236}">
                <a16:creationId xmlns:a16="http://schemas.microsoft.com/office/drawing/2014/main" id="{899A43CC-D79A-F3D6-7E91-451075E1DE86}"/>
              </a:ext>
            </a:extLst>
          </p:cNvPr>
          <p:cNvSpPr>
            <a:spLocks noGrp="1"/>
          </p:cNvSpPr>
          <p:nvPr>
            <p:ph type="ftr" sz="quarter" idx="11"/>
          </p:nvPr>
        </p:nvSpPr>
        <p:spPr>
          <a:xfrm>
            <a:off x="4158792" y="6554677"/>
            <a:ext cx="3874417" cy="185852"/>
          </a:xfrm>
        </p:spPr>
        <p:txBody>
          <a:bodyPr/>
          <a:lstStyle/>
          <a:p>
            <a:r>
              <a:rPr lang="en-US" dirty="0"/>
              <a:t>©2023 Proprietary. All Rights Reserved. </a:t>
            </a:r>
          </a:p>
        </p:txBody>
      </p:sp>
    </p:spTree>
    <p:extLst>
      <p:ext uri="{BB962C8B-B14F-4D97-AF65-F5344CB8AC3E}">
        <p14:creationId xmlns:p14="http://schemas.microsoft.com/office/powerpoint/2010/main" val="13882538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C77885F-2E0C-4E41-95A8-94004DB1A9B2}" vid="{99B97D1D-43C2-4D58-BA97-10800B26F5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16134</TotalTime>
  <Words>3072</Words>
  <Application>Microsoft Office PowerPoint</Application>
  <PresentationFormat>Widescreen</PresentationFormat>
  <Paragraphs>362</Paragraphs>
  <Slides>50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Arial</vt:lpstr>
      <vt:lpstr>Calibri</vt:lpstr>
      <vt:lpstr>Helvetica</vt:lpstr>
      <vt:lpstr>Montserrat</vt:lpstr>
      <vt:lpstr>Montserrat Light</vt:lpstr>
      <vt:lpstr>Montserrat SemiBold</vt:lpstr>
      <vt:lpstr>Wingdings</vt:lpstr>
      <vt:lpstr>Office Theme</vt:lpstr>
      <vt:lpstr>Business Financing Explained According to Lessons from Everyday Life* </vt:lpstr>
      <vt:lpstr>PowerPoint Presentation</vt:lpstr>
      <vt:lpstr>PowerPoint Presentation</vt:lpstr>
      <vt:lpstr>Business Financing &amp; Romantic Relationships Have a Lot  in Common</vt:lpstr>
      <vt:lpstr>PowerPoint Presentation</vt:lpstr>
      <vt:lpstr>PowerPoint Presentation</vt:lpstr>
      <vt:lpstr>PowerPoint Presentation</vt:lpstr>
      <vt:lpstr>Why Understanding Business Finance Matters Because No One Has a Crystal Ball</vt:lpstr>
      <vt:lpstr>Why Understanding Business Finance Matters Because No One Has a Crystal Ball</vt:lpstr>
      <vt:lpstr>PowerPoint Presentation</vt:lpstr>
      <vt:lpstr>PowerPoint Presentation</vt:lpstr>
      <vt:lpstr>Business Financing Is a Very Normal Part of Running a Business in the West</vt:lpstr>
      <vt:lpstr>What Are the Available Options?</vt:lpstr>
      <vt:lpstr>Debt Financing</vt:lpstr>
      <vt:lpstr>Debt Financing - Introduction</vt:lpstr>
      <vt:lpstr>Debt Financing – Who Does It?</vt:lpstr>
      <vt:lpstr>Debt Financing – Who Does It?</vt:lpstr>
      <vt:lpstr>Business Loans</vt:lpstr>
      <vt:lpstr>Business Loans Cont’d</vt:lpstr>
      <vt:lpstr>Other Types of Debt Financing – Warrants &amp; Stock</vt:lpstr>
      <vt:lpstr>Other Types of Debt Financing</vt:lpstr>
      <vt:lpstr>Lines of Credit</vt:lpstr>
      <vt:lpstr>Debt Financing - Pros</vt:lpstr>
      <vt:lpstr>Debt Financing - Pros</vt:lpstr>
      <vt:lpstr>Debt Financing – What Can Go Wrong?</vt:lpstr>
      <vt:lpstr>What Do Lenders Want?</vt:lpstr>
      <vt:lpstr>Equity Financing</vt:lpstr>
      <vt:lpstr>Equity Financing - Introduction</vt:lpstr>
      <vt:lpstr>Equity Financing – Who Does It?</vt:lpstr>
      <vt:lpstr>Equity Financing - Pros</vt:lpstr>
      <vt:lpstr>Equity Financing – What Can Go Wrong?</vt:lpstr>
      <vt:lpstr>More Generally…</vt:lpstr>
      <vt:lpstr>What Do Investors Want?</vt:lpstr>
      <vt:lpstr>What Else Do Investors Want?</vt:lpstr>
      <vt:lpstr>Resellers</vt:lpstr>
      <vt:lpstr>Resellers</vt:lpstr>
      <vt:lpstr>Having Multiple Resellers Is Common</vt:lpstr>
      <vt:lpstr>How Resellers Can Pay You</vt:lpstr>
      <vt:lpstr>How Do Resellers Make Money?</vt:lpstr>
      <vt:lpstr>Resellers - Pros</vt:lpstr>
      <vt:lpstr>Resellers – What Can Go Wrong? If You Don’t Deliver / Keep the Agreement</vt:lpstr>
      <vt:lpstr>Resellers – What Can Go Wrong? If You Don’t Deliver / Keep the Agreement</vt:lpstr>
      <vt:lpstr>What Do Resellers Want?</vt:lpstr>
      <vt:lpstr>Conclusion</vt:lpstr>
      <vt:lpstr>There Is No One Right Answer</vt:lpstr>
      <vt:lpstr>But…</vt:lpstr>
      <vt:lpstr>As In Life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CHENOPE Business financing</dc:title>
  <dc:creator>Hanzhong</dc:creator>
  <cp:lastModifiedBy>Chenope User</cp:lastModifiedBy>
  <cp:revision>305</cp:revision>
  <dcterms:created xsi:type="dcterms:W3CDTF">2022-07-19T10:42:14Z</dcterms:created>
  <dcterms:modified xsi:type="dcterms:W3CDTF">2023-06-02T08:24:19Z</dcterms:modified>
</cp:coreProperties>
</file>